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3.jpg" ContentType="image/jpg"/>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61" r:id="rId4"/>
    <p:sldId id="260" r:id="rId5"/>
  </p:sldIdLst>
  <p:sldSz cx="6858000" cy="9144000" type="screen4x3"/>
  <p:notesSz cx="6858000" cy="9144000"/>
  <p:defaultText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0"/>
  </p:normalViewPr>
  <p:slideViewPr>
    <p:cSldViewPr>
      <p:cViewPr varScale="1">
        <p:scale>
          <a:sx n="45" d="100"/>
          <a:sy n="45" d="100"/>
        </p:scale>
        <p:origin x="2220" y="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409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44940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3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599"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69"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73365"/>
            <a:ext cx="6858000" cy="546735"/>
          </a:xfrm>
          <a:custGeom>
            <a:avLst/>
            <a:gdLst/>
            <a:ahLst/>
            <a:cxnLst/>
            <a:rect l="l" t="t" r="r" b="b"/>
            <a:pathLst>
              <a:path w="6858000" h="546735">
                <a:moveTo>
                  <a:pt x="0" y="0"/>
                </a:moveTo>
                <a:lnTo>
                  <a:pt x="6858000" y="0"/>
                </a:lnTo>
                <a:lnTo>
                  <a:pt x="6858000" y="546176"/>
                </a:lnTo>
                <a:lnTo>
                  <a:pt x="0" y="546176"/>
                </a:lnTo>
                <a:lnTo>
                  <a:pt x="0" y="0"/>
                </a:lnTo>
                <a:close/>
              </a:path>
            </a:pathLst>
          </a:custGeom>
          <a:solidFill>
            <a:srgbClr val="243261"/>
          </a:solidFill>
        </p:spPr>
        <p:txBody>
          <a:bodyPr wrap="square" lIns="0" tIns="0" rIns="0" bIns="0" rtlCol="0"/>
          <a:lstStyle/>
          <a:p>
            <a:endParaRPr/>
          </a:p>
        </p:txBody>
      </p:sp>
      <p:sp>
        <p:nvSpPr>
          <p:cNvPr id="2" name="Holder 2"/>
          <p:cNvSpPr>
            <a:spLocks noGrp="1"/>
          </p:cNvSpPr>
          <p:nvPr>
            <p:ph type="title"/>
          </p:nvPr>
        </p:nvSpPr>
        <p:spPr>
          <a:xfrm>
            <a:off x="342900" y="365759"/>
            <a:ext cx="6172199" cy="146303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2103120"/>
            <a:ext cx="6172199"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59"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6" name="Holder 6"/>
          <p:cNvSpPr>
            <a:spLocks noGrp="1"/>
          </p:cNvSpPr>
          <p:nvPr>
            <p:ph type="sldNum" sz="quarter" idx="7"/>
          </p:nvPr>
        </p:nvSpPr>
        <p:spPr>
          <a:xfrm>
            <a:off x="6479748" y="8791117"/>
            <a:ext cx="183515" cy="222884"/>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mailto:Recruitment@ARCE.org"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58000" cy="9448800"/>
          </a:xfrm>
          <a:custGeom>
            <a:avLst/>
            <a:gdLst/>
            <a:ahLst/>
            <a:cxnLst/>
            <a:rect l="l" t="t" r="r" b="b"/>
            <a:pathLst>
              <a:path w="6858000" h="9144000">
                <a:moveTo>
                  <a:pt x="0" y="0"/>
                </a:moveTo>
                <a:lnTo>
                  <a:pt x="6858000" y="0"/>
                </a:lnTo>
                <a:lnTo>
                  <a:pt x="6858000" y="9144000"/>
                </a:lnTo>
                <a:lnTo>
                  <a:pt x="0" y="9144000"/>
                </a:lnTo>
                <a:lnTo>
                  <a:pt x="0" y="0"/>
                </a:lnTo>
                <a:close/>
              </a:path>
            </a:pathLst>
          </a:custGeom>
          <a:solidFill>
            <a:srgbClr val="243261"/>
          </a:solidFill>
        </p:spPr>
        <p:txBody>
          <a:bodyPr wrap="square" lIns="0" tIns="0" rIns="0" bIns="0" rtlCol="0"/>
          <a:lstStyle/>
          <a:p>
            <a:endParaRPr/>
          </a:p>
        </p:txBody>
      </p:sp>
      <p:sp>
        <p:nvSpPr>
          <p:cNvPr id="4" name="object 4"/>
          <p:cNvSpPr txBox="1"/>
          <p:nvPr/>
        </p:nvSpPr>
        <p:spPr>
          <a:xfrm>
            <a:off x="211425" y="6483245"/>
            <a:ext cx="6435150" cy="2151871"/>
          </a:xfrm>
          <a:prstGeom prst="rect">
            <a:avLst/>
          </a:prstGeom>
        </p:spPr>
        <p:txBody>
          <a:bodyPr vert="horz" wrap="square" lIns="0" tIns="0" rIns="0" bIns="0" rtlCol="0">
            <a:spAutoFit/>
          </a:bodyPr>
          <a:lstStyle/>
          <a:p>
            <a:pPr marL="12700">
              <a:lnSpc>
                <a:spcPct val="100000"/>
              </a:lnSpc>
            </a:pPr>
            <a:r>
              <a:rPr lang="en-US" sz="1600" b="1" spc="-25" dirty="0">
                <a:solidFill>
                  <a:srgbClr val="FFFFFF"/>
                </a:solidFill>
                <a:latin typeface="Calibri"/>
                <a:cs typeface="Calibri"/>
              </a:rPr>
              <a:t>Job announcement at the American Research Center in Egypt (ARCE) </a:t>
            </a:r>
          </a:p>
          <a:p>
            <a:pPr marL="12700">
              <a:lnSpc>
                <a:spcPct val="100000"/>
              </a:lnSpc>
            </a:pPr>
            <a:endParaRPr lang="en-US" sz="1600" b="1" spc="-25" dirty="0">
              <a:solidFill>
                <a:srgbClr val="FFFFFF"/>
              </a:solidFill>
              <a:latin typeface="Calibri"/>
              <a:cs typeface="Calibri"/>
            </a:endParaRPr>
          </a:p>
          <a:p>
            <a:pPr marL="12700">
              <a:lnSpc>
                <a:spcPct val="100000"/>
              </a:lnSpc>
            </a:pPr>
            <a:r>
              <a:rPr lang="en-US" sz="1600" b="1" spc="-25" dirty="0">
                <a:solidFill>
                  <a:srgbClr val="FFFFFF"/>
                </a:solidFill>
                <a:latin typeface="Calibri"/>
                <a:cs typeface="Calibri"/>
              </a:rPr>
              <a:t>Position: Archives Assistant (Part-time)</a:t>
            </a:r>
            <a:endParaRPr lang="en-US" sz="1600" spc="-15" dirty="0">
              <a:solidFill>
                <a:srgbClr val="FFFFFF"/>
              </a:solidFill>
              <a:latin typeface="Calibri"/>
              <a:cs typeface="Calibri"/>
            </a:endParaRPr>
          </a:p>
          <a:p>
            <a:pPr marL="12700" marR="5080">
              <a:lnSpc>
                <a:spcPct val="150000"/>
              </a:lnSpc>
            </a:pPr>
            <a:r>
              <a:rPr lang="en-US" sz="1600" b="1" spc="-10" dirty="0">
                <a:solidFill>
                  <a:srgbClr val="FFFFFF"/>
                </a:solidFill>
                <a:cs typeface="Calibri"/>
              </a:rPr>
              <a:t>Announcement Number: ARCE/24-04</a:t>
            </a:r>
          </a:p>
          <a:p>
            <a:pPr marL="12700" marR="5080">
              <a:lnSpc>
                <a:spcPct val="150000"/>
              </a:lnSpc>
            </a:pPr>
            <a:r>
              <a:rPr lang="en-US" sz="1600" b="1" spc="-10" dirty="0">
                <a:solidFill>
                  <a:srgbClr val="FFFFFF"/>
                </a:solidFill>
                <a:cs typeface="Calibri"/>
              </a:rPr>
              <a:t>Issue</a:t>
            </a:r>
            <a:r>
              <a:rPr lang="en-US" sz="1600" b="1" dirty="0">
                <a:solidFill>
                  <a:srgbClr val="FFFFFF"/>
                </a:solidFill>
                <a:cs typeface="Calibri"/>
              </a:rPr>
              <a:t> Date: 1 July 2024</a:t>
            </a:r>
          </a:p>
          <a:p>
            <a:pPr marL="12700" marR="5080">
              <a:lnSpc>
                <a:spcPct val="150000"/>
              </a:lnSpc>
            </a:pPr>
            <a:r>
              <a:rPr lang="en-US" sz="1600" b="1" dirty="0">
                <a:solidFill>
                  <a:srgbClr val="FFFFFF"/>
                </a:solidFill>
                <a:cs typeface="Calibri"/>
              </a:rPr>
              <a:t>Closing Date: 10 August 2024</a:t>
            </a:r>
          </a:p>
          <a:p>
            <a:pPr marL="12700">
              <a:lnSpc>
                <a:spcPct val="100000"/>
              </a:lnSpc>
              <a:spcBef>
                <a:spcPts val="685"/>
              </a:spcBef>
            </a:pPr>
            <a:endParaRPr sz="1400" dirty="0">
              <a:latin typeface="Calibri"/>
              <a:cs typeface="Calibri"/>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1</a:t>
            </a:fld>
            <a:endParaRPr spc="-10" dirty="0"/>
          </a:p>
        </p:txBody>
      </p:sp>
      <p:pic>
        <p:nvPicPr>
          <p:cNvPr id="11" name="Picture 10" descr="A black and white logo&#10;&#10;Description automatically generated with low confidence">
            <a:extLst>
              <a:ext uri="{FF2B5EF4-FFF2-40B4-BE49-F238E27FC236}">
                <a16:creationId xmlns:a16="http://schemas.microsoft.com/office/drawing/2014/main" id="{CD31BD7F-573B-ED4D-DA89-91FD2E4DE4A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3453" b="29768"/>
          <a:stretch/>
        </p:blipFill>
        <p:spPr>
          <a:xfrm>
            <a:off x="0" y="13191"/>
            <a:ext cx="4227132" cy="1097535"/>
          </a:xfrm>
          <a:prstGeom prst="rect">
            <a:avLst/>
          </a:prstGeom>
        </p:spPr>
      </p:pic>
      <p:pic>
        <p:nvPicPr>
          <p:cNvPr id="13" name="Picture 12" descr="A picture containing cave, wall, indoor&#10;&#10;Description automatically generated">
            <a:extLst>
              <a:ext uri="{FF2B5EF4-FFF2-40B4-BE49-F238E27FC236}">
                <a16:creationId xmlns:a16="http://schemas.microsoft.com/office/drawing/2014/main" id="{54869F7A-7E5C-ABE2-469A-A7249F3A81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447800"/>
            <a:ext cx="6858000" cy="456223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360" y="879165"/>
            <a:ext cx="6720640" cy="369332"/>
          </a:xfrm>
          <a:prstGeom prst="rect">
            <a:avLst/>
          </a:prstGeom>
        </p:spPr>
        <p:txBody>
          <a:bodyPr vert="horz" wrap="square" lIns="0" tIns="0" rIns="0" bIns="0" rtlCol="0">
            <a:spAutoFit/>
          </a:bodyPr>
          <a:lstStyle/>
          <a:p>
            <a:pPr marL="12700">
              <a:lnSpc>
                <a:spcPct val="100000"/>
              </a:lnSpc>
            </a:pPr>
            <a:r>
              <a:rPr lang="en-US" sz="2400" b="1" spc="-20" dirty="0">
                <a:solidFill>
                  <a:srgbClr val="FFFFFF"/>
                </a:solidFill>
                <a:latin typeface="Calibri"/>
                <a:cs typeface="Calibri"/>
              </a:rPr>
              <a:t>About the American Research Center in Egypt (ARCE)</a:t>
            </a:r>
            <a:endParaRPr sz="2400" dirty="0">
              <a:latin typeface="Calibri"/>
              <a:cs typeface="Calibri"/>
            </a:endParaRPr>
          </a:p>
        </p:txBody>
      </p:sp>
      <p:sp>
        <p:nvSpPr>
          <p:cNvPr id="3" name="object 3"/>
          <p:cNvSpPr txBox="1"/>
          <p:nvPr/>
        </p:nvSpPr>
        <p:spPr>
          <a:xfrm>
            <a:off x="301095" y="1371600"/>
            <a:ext cx="6255809" cy="7173310"/>
          </a:xfrm>
          <a:prstGeom prst="rect">
            <a:avLst/>
          </a:prstGeom>
        </p:spPr>
        <p:txBody>
          <a:bodyPr vert="horz" wrap="square" lIns="0" tIns="0" rIns="0" bIns="0" rtlCol="0">
            <a:spAutoFit/>
          </a:bodyPr>
          <a:lstStyle/>
          <a:p>
            <a:pPr algn="l">
              <a:lnSpc>
                <a:spcPct val="150000"/>
              </a:lnSpc>
            </a:pPr>
            <a:r>
              <a:rPr lang="en-US" sz="1200" b="0" i="0" u="none" strike="noStrike" dirty="0">
                <a:solidFill>
                  <a:srgbClr val="141513"/>
                </a:solidFill>
                <a:effectLst/>
              </a:rPr>
              <a:t>Founded in 1948, the American Research Center in Egypt (ARCE) is a private, nonprofit organization composed of educational and cultural institutions, professional scholars, and private individuals.</a:t>
            </a:r>
          </a:p>
          <a:p>
            <a:pPr algn="l">
              <a:lnSpc>
                <a:spcPct val="150000"/>
              </a:lnSpc>
            </a:pPr>
            <a:r>
              <a:rPr lang="en-US" sz="1200" b="0" i="0" u="none" strike="noStrike" dirty="0">
                <a:solidFill>
                  <a:srgbClr val="141513"/>
                </a:solidFill>
                <a:effectLst/>
              </a:rPr>
              <a:t>Through grants, fieldwork and field schools, ARCE’s partnership with Egyptians contributes to the shared goal of cultural heritage preservation. Over the years, ARCE’s strong relationship with the Ministry of Antiquities (MOA) (formerly the Supreme Council of Antiquities) has ensured the success of our work together.</a:t>
            </a:r>
          </a:p>
          <a:p>
            <a:pPr algn="l">
              <a:lnSpc>
                <a:spcPct val="150000"/>
              </a:lnSpc>
            </a:pPr>
            <a:r>
              <a:rPr lang="en-US" sz="1600" b="1" i="0" u="none" strike="noStrike" dirty="0">
                <a:solidFill>
                  <a:srgbClr val="141513"/>
                </a:solidFill>
                <a:effectLst/>
              </a:rPr>
              <a:t>Mission:</a:t>
            </a:r>
          </a:p>
          <a:p>
            <a:pPr algn="l">
              <a:lnSpc>
                <a:spcPct val="150000"/>
              </a:lnSpc>
            </a:pPr>
            <a:r>
              <a:rPr lang="en-US" sz="1200" b="0" i="0" u="none" strike="noStrike" dirty="0">
                <a:solidFill>
                  <a:srgbClr val="141513"/>
                </a:solidFill>
                <a:effectLst/>
              </a:rPr>
              <a:t>ARCE’s mission is to support research on all aspects of Egyptian history and culture; to protect, preserve and promote Egyptian cultural heritage; and to strengthen American-Egyptian cultural collaboration.</a:t>
            </a:r>
          </a:p>
          <a:p>
            <a:pPr algn="l">
              <a:lnSpc>
                <a:spcPct val="150000"/>
              </a:lnSpc>
            </a:pPr>
            <a:r>
              <a:rPr lang="en-US" sz="1600" b="1" i="0" u="none" strike="noStrike" dirty="0">
                <a:solidFill>
                  <a:srgbClr val="141513"/>
                </a:solidFill>
                <a:effectLst/>
              </a:rPr>
              <a:t>Vision:</a:t>
            </a:r>
          </a:p>
          <a:p>
            <a:pPr algn="l">
              <a:lnSpc>
                <a:spcPct val="150000"/>
              </a:lnSpc>
            </a:pPr>
            <a:r>
              <a:rPr lang="en-US" sz="1200" b="0" i="0" u="none" strike="noStrike" dirty="0">
                <a:solidFill>
                  <a:srgbClr val="141513"/>
                </a:solidFill>
                <a:effectLst/>
              </a:rPr>
              <a:t>ARCE plays a crucial role in preserving, understanding, and making accessible Egyptian cultural heritage in order to inform and enrich current and future generations.</a:t>
            </a:r>
          </a:p>
          <a:p>
            <a:pPr algn="l">
              <a:lnSpc>
                <a:spcPct val="150000"/>
              </a:lnSpc>
            </a:pPr>
            <a:r>
              <a:rPr lang="en-US" sz="1600" b="1" i="0" u="none" strike="noStrike" dirty="0">
                <a:solidFill>
                  <a:srgbClr val="141513"/>
                </a:solidFill>
                <a:effectLst/>
              </a:rPr>
              <a:t>Values:</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Academic Excellence and Integrity</a:t>
            </a:r>
            <a:r>
              <a:rPr lang="en-US" sz="1200" dirty="0">
                <a:solidFill>
                  <a:srgbClr val="141513"/>
                </a:solidFill>
              </a:rPr>
              <a:t>: </a:t>
            </a:r>
            <a:r>
              <a:rPr lang="en-US" sz="1200" b="0" i="0" u="none" strike="noStrike" dirty="0">
                <a:solidFill>
                  <a:srgbClr val="141513"/>
                </a:solidFill>
                <a:effectLst/>
              </a:rPr>
              <a:t>ARCE upholds standards of excellence in its endeavors and views integrity as an all-encompassing value that drives every aspect of its work. </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Transparency</a:t>
            </a:r>
            <a:r>
              <a:rPr lang="en-US" sz="1200" dirty="0">
                <a:solidFill>
                  <a:srgbClr val="141513"/>
                </a:solidFill>
              </a:rPr>
              <a:t>: </a:t>
            </a:r>
            <a:r>
              <a:rPr lang="en-US" sz="1200" b="0" i="0" u="none" strike="noStrike" dirty="0">
                <a:solidFill>
                  <a:srgbClr val="141513"/>
                </a:solidFill>
                <a:effectLst/>
              </a:rPr>
              <a:t>ARCE is committed to being transparent in operations and decision making.</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Collaboration</a:t>
            </a:r>
            <a:r>
              <a:rPr lang="en-US" sz="1200" dirty="0">
                <a:solidFill>
                  <a:srgbClr val="141513"/>
                </a:solidFill>
              </a:rPr>
              <a:t>: </a:t>
            </a:r>
            <a:r>
              <a:rPr lang="en-US" sz="1200" b="0" i="0" u="none" strike="noStrike" dirty="0">
                <a:solidFill>
                  <a:srgbClr val="141513"/>
                </a:solidFill>
                <a:effectLst/>
              </a:rPr>
              <a:t>ARCE builds collaborative partnerships with the Egyptian government, researchers, organizations and other stakeholders.</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Inclusion, Diversity, Equity and Accessibility (IDEA)</a:t>
            </a:r>
            <a:r>
              <a:rPr lang="en-US" sz="1200" dirty="0">
                <a:solidFill>
                  <a:srgbClr val="141513"/>
                </a:solidFill>
              </a:rPr>
              <a:t>: </a:t>
            </a:r>
            <a:r>
              <a:rPr lang="en-US" sz="1200" b="0" i="0" u="none" strike="noStrike" dirty="0">
                <a:solidFill>
                  <a:srgbClr val="141513"/>
                </a:solidFill>
                <a:effectLst/>
              </a:rPr>
              <a:t>ARCE values engaging a wide community of individuals and organizations; actively promoting diversity and inclusion; and making its work accessible. </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Sustainability: </a:t>
            </a:r>
            <a:r>
              <a:rPr lang="en-US" sz="1200" b="0" i="0" u="none" strike="noStrike" dirty="0">
                <a:solidFill>
                  <a:srgbClr val="141513"/>
                </a:solidFill>
                <a:effectLst/>
              </a:rPr>
              <a:t>ARCE is committed to the principles of sustainability in its practices.</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Innovation</a:t>
            </a:r>
            <a:r>
              <a:rPr lang="en-US" sz="1200" dirty="0">
                <a:solidFill>
                  <a:srgbClr val="141513"/>
                </a:solidFill>
              </a:rPr>
              <a:t>: </a:t>
            </a:r>
            <a:r>
              <a:rPr lang="en-US" sz="1200" b="0" i="0" u="none" strike="noStrike" dirty="0">
                <a:solidFill>
                  <a:srgbClr val="141513"/>
                </a:solidFill>
                <a:effectLst/>
              </a:rPr>
              <a:t>ARCE seeks creative and innovative ways to enhance its work, broaden its scope and deepen its impact.</a:t>
            </a:r>
          </a:p>
        </p:txBody>
      </p:sp>
      <p:sp>
        <p:nvSpPr>
          <p:cNvPr id="7" name="object 7"/>
          <p:cNvSpPr/>
          <p:nvPr/>
        </p:nvSpPr>
        <p:spPr>
          <a:xfrm>
            <a:off x="5978961" y="58170"/>
            <a:ext cx="756279" cy="638144"/>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2</a:t>
            </a:fld>
            <a:endParaRPr spc="-1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4691065"/>
            <a:ext cx="6858000" cy="546735"/>
          </a:xfrm>
          <a:custGeom>
            <a:avLst/>
            <a:gdLst/>
            <a:ahLst/>
            <a:cxnLst/>
            <a:rect l="l" t="t" r="r" b="b"/>
            <a:pathLst>
              <a:path w="6858000" h="546735">
                <a:moveTo>
                  <a:pt x="0" y="0"/>
                </a:moveTo>
                <a:lnTo>
                  <a:pt x="6858000" y="0"/>
                </a:lnTo>
                <a:lnTo>
                  <a:pt x="6858000" y="546188"/>
                </a:lnTo>
                <a:lnTo>
                  <a:pt x="0" y="546188"/>
                </a:lnTo>
                <a:lnTo>
                  <a:pt x="0" y="0"/>
                </a:lnTo>
                <a:close/>
              </a:path>
            </a:pathLst>
          </a:custGeom>
          <a:solidFill>
            <a:srgbClr val="243261"/>
          </a:solidFill>
        </p:spPr>
        <p:txBody>
          <a:bodyPr wrap="square" lIns="0" tIns="0" rIns="0" bIns="0" rtlCol="0"/>
          <a:lstStyle/>
          <a:p>
            <a:endParaRPr dirty="0"/>
          </a:p>
        </p:txBody>
      </p:sp>
      <p:sp>
        <p:nvSpPr>
          <p:cNvPr id="5" name="object 5"/>
          <p:cNvSpPr txBox="1"/>
          <p:nvPr/>
        </p:nvSpPr>
        <p:spPr>
          <a:xfrm>
            <a:off x="132717" y="5372095"/>
            <a:ext cx="6347031" cy="2585323"/>
          </a:xfrm>
          <a:prstGeom prst="rect">
            <a:avLst/>
          </a:prstGeom>
        </p:spPr>
        <p:txBody>
          <a:bodyPr vert="horz" wrap="square" lIns="0" tIns="0" rIns="0" bIns="0" rtlCol="0">
            <a:spAutoFit/>
          </a:bodyPr>
          <a:lstStyle/>
          <a:p>
            <a:pPr marL="285750" indent="-285750">
              <a:buFont typeface="Arial" panose="020B0604020202020204" pitchFamily="34" charset="0"/>
              <a:buChar char="•"/>
            </a:pPr>
            <a:r>
              <a:rPr lang="en-GB" sz="1400" dirty="0"/>
              <a:t>Digitization of any non-digital material (such as documents, photographs, and drawings) using in-house equipment (scanners, DSLR camera).</a:t>
            </a:r>
          </a:p>
          <a:p>
            <a:pPr marL="285750" indent="-285750">
              <a:buFont typeface="Arial" panose="020B0604020202020204" pitchFamily="34" charset="0"/>
              <a:buChar char="•"/>
            </a:pPr>
            <a:r>
              <a:rPr lang="en-GB" sz="1400" dirty="0"/>
              <a:t>Use Adobe Creative Cloud for image and documents processing.</a:t>
            </a:r>
          </a:p>
          <a:p>
            <a:pPr marL="285750" indent="-285750">
              <a:buFont typeface="Arial" panose="020B0604020202020204" pitchFamily="34" charset="0"/>
              <a:buChar char="•"/>
            </a:pPr>
            <a:r>
              <a:rPr lang="en-GB" sz="1400" dirty="0"/>
              <a:t>Assess the quality of the finalized digitized data.</a:t>
            </a:r>
          </a:p>
          <a:p>
            <a:pPr marL="285750" indent="-285750">
              <a:buFont typeface="Arial" panose="020B0604020202020204" pitchFamily="34" charset="0"/>
              <a:buChar char="•"/>
            </a:pPr>
            <a:r>
              <a:rPr lang="en-GB" sz="1400" dirty="0"/>
              <a:t>Prepare all files for ingestion and publication using established file name conventions, metadata standards, file formatting, etc. through file editing and/or metadata entry. </a:t>
            </a:r>
          </a:p>
          <a:p>
            <a:pPr marL="285750" indent="-285750">
              <a:buFont typeface="Arial" panose="020B0604020202020204" pitchFamily="34" charset="0"/>
              <a:buChar char="•"/>
            </a:pPr>
            <a:r>
              <a:rPr lang="en-GB" sz="1400" dirty="0"/>
              <a:t>Conduct large-scale data preparation and data entry.</a:t>
            </a:r>
          </a:p>
          <a:p>
            <a:pPr marL="285750" indent="-285750">
              <a:buFont typeface="Arial" panose="020B0604020202020204" pitchFamily="34" charset="0"/>
              <a:buChar char="•"/>
            </a:pPr>
            <a:r>
              <a:rPr lang="en-GB" sz="1400" dirty="0"/>
              <a:t>Maintain naming conventions and structure protocols.</a:t>
            </a:r>
          </a:p>
          <a:p>
            <a:pPr marL="285750" indent="-285750">
              <a:buFont typeface="Arial" panose="020B0604020202020204" pitchFamily="34" charset="0"/>
              <a:buChar char="•"/>
            </a:pPr>
            <a:r>
              <a:rPr lang="en-GB" sz="1400" dirty="0"/>
              <a:t>Assist the Library and Archives Manager to prepare annual and final reports on project accomplishments.</a:t>
            </a:r>
          </a:p>
          <a:p>
            <a:pPr marL="285750" indent="-285750">
              <a:buFont typeface="Arial" panose="020B0604020202020204" pitchFamily="34" charset="0"/>
              <a:buChar char="•"/>
            </a:pPr>
            <a:endParaRPr lang="en-EG" sz="1400" dirty="0"/>
          </a:p>
        </p:txBody>
      </p:sp>
      <p:sp>
        <p:nvSpPr>
          <p:cNvPr id="7" name="object 7"/>
          <p:cNvSpPr/>
          <p:nvPr/>
        </p:nvSpPr>
        <p:spPr>
          <a:xfrm>
            <a:off x="5947099" y="58170"/>
            <a:ext cx="788142" cy="665026"/>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3</a:t>
            </a:fld>
            <a:endParaRPr spc="-10" dirty="0"/>
          </a:p>
        </p:txBody>
      </p:sp>
      <p:sp>
        <p:nvSpPr>
          <p:cNvPr id="2" name="object 2"/>
          <p:cNvSpPr txBox="1"/>
          <p:nvPr/>
        </p:nvSpPr>
        <p:spPr>
          <a:xfrm>
            <a:off x="144412" y="3167390"/>
            <a:ext cx="1655210" cy="261610"/>
          </a:xfrm>
          <a:prstGeom prst="rect">
            <a:avLst/>
          </a:prstGeom>
        </p:spPr>
        <p:txBody>
          <a:bodyPr vert="horz" wrap="square" lIns="0" tIns="0" rIns="0" bIns="0" rtlCol="0">
            <a:spAutoFit/>
          </a:bodyPr>
          <a:lstStyle/>
          <a:p>
            <a:pPr marL="12700">
              <a:lnSpc>
                <a:spcPct val="100000"/>
              </a:lnSpc>
            </a:pPr>
            <a:r>
              <a:rPr lang="en-US" sz="1700" b="1" spc="-15" dirty="0">
                <a:solidFill>
                  <a:srgbClr val="FFFFFF"/>
                </a:solidFill>
                <a:latin typeface="Calibri"/>
                <a:cs typeface="Calibri"/>
              </a:rPr>
              <a:t>Skills and Duties</a:t>
            </a:r>
            <a:endParaRPr sz="1700" dirty="0">
              <a:latin typeface="Calibri"/>
              <a:cs typeface="Calibri"/>
            </a:endParaRPr>
          </a:p>
        </p:txBody>
      </p:sp>
      <p:sp>
        <p:nvSpPr>
          <p:cNvPr id="14" name="object 4">
            <a:extLst>
              <a:ext uri="{FF2B5EF4-FFF2-40B4-BE49-F238E27FC236}">
                <a16:creationId xmlns:a16="http://schemas.microsoft.com/office/drawing/2014/main" id="{0D7E799D-A7FE-DF4E-80BB-388F5B7BA5AD}"/>
              </a:ext>
            </a:extLst>
          </p:cNvPr>
          <p:cNvSpPr txBox="1"/>
          <p:nvPr/>
        </p:nvSpPr>
        <p:spPr>
          <a:xfrm>
            <a:off x="132717" y="1342690"/>
            <a:ext cx="6264275" cy="3483005"/>
          </a:xfrm>
          <a:prstGeom prst="rect">
            <a:avLst/>
          </a:prstGeom>
        </p:spPr>
        <p:txBody>
          <a:bodyPr vert="horz" wrap="square" lIns="0" tIns="0" rIns="0" bIns="0" rtlCol="0">
            <a:spAutoFit/>
          </a:bodyPr>
          <a:lstStyle/>
          <a:p>
            <a:pPr marL="204469" indent="-171450">
              <a:lnSpc>
                <a:spcPct val="100000"/>
              </a:lnSpc>
              <a:buFont typeface="Arial" panose="020B0604020202020204" pitchFamily="34" charset="0"/>
              <a:buChar char="•"/>
              <a:tabLst>
                <a:tab pos="212090" algn="l"/>
              </a:tabLst>
            </a:pPr>
            <a:r>
              <a:rPr lang="en-GB" sz="1400" dirty="0">
                <a:latin typeface="Calibri" panose="020F0502020204030204" pitchFamily="34" charset="0"/>
                <a:cs typeface="Calibri" panose="020F0502020204030204" pitchFamily="34" charset="0"/>
              </a:rPr>
              <a:t>Bachelor’s degree in Archival Studies, Cultural Heritage Management, Information Science, or Digital Humanities OR equivalent work experience in a library or archival setting. </a:t>
            </a:r>
          </a:p>
          <a:p>
            <a:pPr marL="204469" indent="-171450">
              <a:lnSpc>
                <a:spcPct val="100000"/>
              </a:lnSpc>
              <a:buFont typeface="Arial" panose="020B0604020202020204" pitchFamily="34" charset="0"/>
              <a:buChar char="•"/>
              <a:tabLst>
                <a:tab pos="212090" algn="l"/>
              </a:tabLst>
            </a:pPr>
            <a:r>
              <a:rPr lang="en-GB" sz="1400" dirty="0">
                <a:latin typeface="Calibri" panose="020F0502020204030204" pitchFamily="34" charset="0"/>
                <a:cs typeface="Calibri" panose="020F0502020204030204" pitchFamily="34" charset="0"/>
              </a:rPr>
              <a:t>Proficiency in Microsoft office, Google Suite, and Adobe creative Cloud.</a:t>
            </a:r>
          </a:p>
          <a:p>
            <a:pPr marL="204469" indent="-171450">
              <a:lnSpc>
                <a:spcPct val="100000"/>
              </a:lnSpc>
              <a:buFont typeface="Arial" panose="020B0604020202020204" pitchFamily="34" charset="0"/>
              <a:buChar char="•"/>
              <a:tabLst>
                <a:tab pos="212090" algn="l"/>
              </a:tabLst>
            </a:pPr>
            <a:r>
              <a:rPr lang="en-GB" sz="1400" dirty="0">
                <a:latin typeface="Calibri" panose="020F0502020204030204" pitchFamily="34" charset="0"/>
                <a:cs typeface="Calibri" panose="020F0502020204030204" pitchFamily="34" charset="0"/>
              </a:rPr>
              <a:t>Fluency in English with excellent writing and verbal communication skills. </a:t>
            </a:r>
          </a:p>
          <a:p>
            <a:pPr marL="204469" indent="-171450">
              <a:lnSpc>
                <a:spcPct val="100000"/>
              </a:lnSpc>
              <a:buFont typeface="Arial" panose="020B0604020202020204" pitchFamily="34" charset="0"/>
              <a:buChar char="•"/>
              <a:tabLst>
                <a:tab pos="212090" algn="l"/>
              </a:tabLst>
            </a:pPr>
            <a:r>
              <a:rPr lang="en-GB" sz="1400" dirty="0">
                <a:latin typeface="Calibri" panose="020F0502020204030204" pitchFamily="34" charset="0"/>
                <a:cs typeface="Calibri" panose="020F0502020204030204" pitchFamily="34" charset="0"/>
              </a:rPr>
              <a:t>Experience in the utilization of various forms of specialized scanning equipment and image processing software.</a:t>
            </a:r>
          </a:p>
          <a:p>
            <a:pPr marL="204469" indent="-171450">
              <a:lnSpc>
                <a:spcPct val="100000"/>
              </a:lnSpc>
              <a:buFont typeface="Arial" panose="020B0604020202020204" pitchFamily="34" charset="0"/>
              <a:buChar char="•"/>
              <a:tabLst>
                <a:tab pos="212090" algn="l"/>
              </a:tabLst>
            </a:pPr>
            <a:r>
              <a:rPr lang="en-GB" sz="1400" dirty="0">
                <a:latin typeface="Calibri" panose="020F0502020204030204" pitchFamily="34" charset="0"/>
                <a:cs typeface="Calibri" panose="020F0502020204030204" pitchFamily="34" charset="0"/>
              </a:rPr>
              <a:t>Excellent research and problem-solving skills. Ability to concentrate and read numerous reports and edit.</a:t>
            </a:r>
          </a:p>
          <a:p>
            <a:pPr marL="204469" indent="-171450">
              <a:lnSpc>
                <a:spcPct val="100000"/>
              </a:lnSpc>
              <a:buFont typeface="Arial" panose="020B0604020202020204" pitchFamily="34" charset="0"/>
              <a:buChar char="•"/>
              <a:tabLst>
                <a:tab pos="212090" algn="l"/>
              </a:tabLst>
            </a:pPr>
            <a:r>
              <a:rPr lang="en-GB" sz="1400" dirty="0">
                <a:latin typeface="Calibri" panose="020F0502020204030204" pitchFamily="34" charset="0"/>
                <a:cs typeface="Calibri" panose="020F0502020204030204" pitchFamily="34" charset="0"/>
              </a:rPr>
              <a:t>Excellent research and problem-solving skills, including the ability to </a:t>
            </a:r>
            <a:r>
              <a:rPr lang="en-GB" sz="1400" dirty="0" err="1">
                <a:latin typeface="Calibri" panose="020F0502020204030204" pitchFamily="34" charset="0"/>
                <a:cs typeface="Calibri" panose="020F0502020204030204" pitchFamily="34" charset="0"/>
              </a:rPr>
              <a:t>analyze</a:t>
            </a:r>
            <a:r>
              <a:rPr lang="en-GB" sz="1400" dirty="0">
                <a:latin typeface="Calibri" panose="020F0502020204030204" pitchFamily="34" charset="0"/>
                <a:cs typeface="Calibri" panose="020F0502020204030204" pitchFamily="34" charset="0"/>
              </a:rPr>
              <a:t>, compare, evaluate, reconcile, and order data. </a:t>
            </a:r>
          </a:p>
          <a:p>
            <a:pPr marL="204469" indent="-171450">
              <a:lnSpc>
                <a:spcPct val="100000"/>
              </a:lnSpc>
              <a:buFont typeface="Arial" panose="020B0604020202020204" pitchFamily="34" charset="0"/>
              <a:buChar char="•"/>
              <a:tabLst>
                <a:tab pos="212090" algn="l"/>
              </a:tabLst>
            </a:pPr>
            <a:r>
              <a:rPr lang="en-GB" sz="1400" dirty="0">
                <a:latin typeface="Calibri" panose="020F0502020204030204" pitchFamily="34" charset="0"/>
                <a:cs typeface="Calibri" panose="020F0502020204030204" pitchFamily="34" charset="0"/>
              </a:rPr>
              <a:t>Highly motivated, organized, and detail-oriented individual with the ability to work independently. </a:t>
            </a:r>
          </a:p>
          <a:p>
            <a:pPr marL="204469" indent="-171450">
              <a:lnSpc>
                <a:spcPct val="100000"/>
              </a:lnSpc>
              <a:buFont typeface="Arial" panose="020B0604020202020204" pitchFamily="34" charset="0"/>
              <a:buChar char="•"/>
              <a:tabLst>
                <a:tab pos="212090" algn="l"/>
              </a:tabLst>
            </a:pPr>
            <a:r>
              <a:rPr lang="en-GB" sz="1400" dirty="0">
                <a:latin typeface="Calibri" panose="020F0502020204030204" pitchFamily="34" charset="0"/>
                <a:cs typeface="Calibri" panose="020F0502020204030204" pitchFamily="34" charset="0"/>
              </a:rPr>
              <a:t>Experience with cultural heritage institutions and/or a strong interest in cultural heritage management.</a:t>
            </a:r>
          </a:p>
          <a:p>
            <a:pPr marL="16510">
              <a:lnSpc>
                <a:spcPct val="100000"/>
              </a:lnSpc>
              <a:spcBef>
                <a:spcPts val="665"/>
              </a:spcBef>
              <a:tabLst>
                <a:tab pos="188595" algn="l"/>
              </a:tabLst>
            </a:pPr>
            <a:endParaRPr sz="1050" dirty="0">
              <a:latin typeface="Calibri" panose="020F0502020204030204" pitchFamily="34" charset="0"/>
              <a:cs typeface="Calibri" panose="020F0502020204030204" pitchFamily="34" charset="0"/>
            </a:endParaRPr>
          </a:p>
        </p:txBody>
      </p:sp>
      <p:sp>
        <p:nvSpPr>
          <p:cNvPr id="15" name="object 2">
            <a:extLst>
              <a:ext uri="{FF2B5EF4-FFF2-40B4-BE49-F238E27FC236}">
                <a16:creationId xmlns:a16="http://schemas.microsoft.com/office/drawing/2014/main" id="{BF6323B3-B71E-CF4D-A00A-B056597BC1A1}"/>
              </a:ext>
            </a:extLst>
          </p:cNvPr>
          <p:cNvSpPr txBox="1"/>
          <p:nvPr/>
        </p:nvSpPr>
        <p:spPr>
          <a:xfrm>
            <a:off x="138578" y="957590"/>
            <a:ext cx="2071221" cy="261610"/>
          </a:xfrm>
          <a:prstGeom prst="rect">
            <a:avLst/>
          </a:prstGeom>
        </p:spPr>
        <p:txBody>
          <a:bodyPr vert="horz" wrap="square" lIns="0" tIns="0" rIns="0" bIns="0" rtlCol="0">
            <a:spAutoFit/>
          </a:bodyPr>
          <a:lstStyle/>
          <a:p>
            <a:pPr marL="12700">
              <a:lnSpc>
                <a:spcPct val="100000"/>
              </a:lnSpc>
            </a:pPr>
            <a:r>
              <a:rPr lang="en-US" sz="1700" b="1" spc="-15" dirty="0">
                <a:solidFill>
                  <a:srgbClr val="FFFFFF"/>
                </a:solidFill>
                <a:latin typeface="Calibri"/>
                <a:cs typeface="Calibri"/>
              </a:rPr>
              <a:t>Qualifications</a:t>
            </a:r>
            <a:endParaRPr sz="1700" dirty="0">
              <a:latin typeface="Calibri"/>
              <a:cs typeface="Calibri"/>
            </a:endParaRPr>
          </a:p>
        </p:txBody>
      </p:sp>
      <p:sp>
        <p:nvSpPr>
          <p:cNvPr id="10" name="object 2">
            <a:extLst>
              <a:ext uri="{FF2B5EF4-FFF2-40B4-BE49-F238E27FC236}">
                <a16:creationId xmlns:a16="http://schemas.microsoft.com/office/drawing/2014/main" id="{2FE43B24-3D9F-A61C-9EA2-5955EBCA1D30}"/>
              </a:ext>
            </a:extLst>
          </p:cNvPr>
          <p:cNvSpPr txBox="1"/>
          <p:nvPr/>
        </p:nvSpPr>
        <p:spPr>
          <a:xfrm>
            <a:off x="290978" y="4810481"/>
            <a:ext cx="2071221" cy="261610"/>
          </a:xfrm>
          <a:prstGeom prst="rect">
            <a:avLst/>
          </a:prstGeom>
        </p:spPr>
        <p:txBody>
          <a:bodyPr vert="horz" wrap="square" lIns="0" tIns="0" rIns="0" bIns="0" rtlCol="0">
            <a:spAutoFit/>
          </a:bodyPr>
          <a:lstStyle/>
          <a:p>
            <a:pPr marL="12700">
              <a:lnSpc>
                <a:spcPct val="100000"/>
              </a:lnSpc>
            </a:pPr>
            <a:r>
              <a:rPr lang="en-US" sz="1700" b="1" spc="-15" dirty="0">
                <a:solidFill>
                  <a:srgbClr val="FFFFFF"/>
                </a:solidFill>
                <a:latin typeface="Calibri"/>
                <a:cs typeface="Calibri"/>
              </a:rPr>
              <a:t>Responsibilities</a:t>
            </a:r>
            <a:endParaRPr sz="1700" dirty="0">
              <a:latin typeface="Calibri"/>
              <a:cs typeface="Calibri"/>
            </a:endParaRPr>
          </a:p>
        </p:txBody>
      </p:sp>
    </p:spTree>
    <p:extLst>
      <p:ext uri="{BB962C8B-B14F-4D97-AF65-F5344CB8AC3E}">
        <p14:creationId xmlns:p14="http://schemas.microsoft.com/office/powerpoint/2010/main" val="325211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2AAF4F23-9FF4-B0BE-4542-F28DE0DD30F4}"/>
              </a:ext>
            </a:extLst>
          </p:cNvPr>
          <p:cNvSpPr/>
          <p:nvPr/>
        </p:nvSpPr>
        <p:spPr>
          <a:xfrm>
            <a:off x="0" y="0"/>
            <a:ext cx="6858000" cy="9448800"/>
          </a:xfrm>
          <a:custGeom>
            <a:avLst/>
            <a:gdLst/>
            <a:ahLst/>
            <a:cxnLst/>
            <a:rect l="l" t="t" r="r" b="b"/>
            <a:pathLst>
              <a:path w="6858000" h="9144000">
                <a:moveTo>
                  <a:pt x="0" y="0"/>
                </a:moveTo>
                <a:lnTo>
                  <a:pt x="6858000" y="0"/>
                </a:lnTo>
                <a:lnTo>
                  <a:pt x="6858000" y="9144000"/>
                </a:lnTo>
                <a:lnTo>
                  <a:pt x="0" y="9144000"/>
                </a:lnTo>
                <a:lnTo>
                  <a:pt x="0" y="0"/>
                </a:lnTo>
                <a:close/>
              </a:path>
            </a:pathLst>
          </a:custGeom>
          <a:solidFill>
            <a:srgbClr val="243261"/>
          </a:solidFill>
        </p:spPr>
        <p:txBody>
          <a:bodyPr wrap="square" lIns="0" tIns="0" rIns="0" bIns="0" rtlCol="0"/>
          <a:lstStyle/>
          <a:p>
            <a:endParaRPr/>
          </a:p>
        </p:txBody>
      </p:sp>
      <p:sp>
        <p:nvSpPr>
          <p:cNvPr id="3" name="object 3"/>
          <p:cNvSpPr txBox="1"/>
          <p:nvPr/>
        </p:nvSpPr>
        <p:spPr>
          <a:xfrm>
            <a:off x="723900" y="5466209"/>
            <a:ext cx="5524500" cy="1710596"/>
          </a:xfrm>
          <a:prstGeom prst="rect">
            <a:avLst/>
          </a:prstGeom>
        </p:spPr>
        <p:txBody>
          <a:bodyPr vert="horz" wrap="square" lIns="0" tIns="0" rIns="0" bIns="0" rtlCol="0">
            <a:spAutoFit/>
          </a:bodyPr>
          <a:lstStyle/>
          <a:p>
            <a:pPr marL="12700">
              <a:lnSpc>
                <a:spcPct val="150000"/>
              </a:lnSpc>
            </a:pPr>
            <a:r>
              <a:rPr sz="1400" b="0" spc="-10" dirty="0">
                <a:solidFill>
                  <a:schemeClr val="bg1"/>
                </a:solidFill>
                <a:cs typeface="Calibri Light"/>
              </a:rPr>
              <a:t>Only</a:t>
            </a:r>
            <a:r>
              <a:rPr sz="1400" b="0" spc="-5" dirty="0">
                <a:solidFill>
                  <a:schemeClr val="bg1"/>
                </a:solidFill>
                <a:cs typeface="Calibri Light"/>
              </a:rPr>
              <a:t> </a:t>
            </a:r>
            <a:r>
              <a:rPr sz="1400" b="0" spc="-10" dirty="0">
                <a:solidFill>
                  <a:schemeClr val="bg1"/>
                </a:solidFill>
                <a:cs typeface="Calibri Light"/>
              </a:rPr>
              <a:t>sh</a:t>
            </a:r>
            <a:r>
              <a:rPr sz="1400" b="0" spc="-5" dirty="0">
                <a:solidFill>
                  <a:schemeClr val="bg1"/>
                </a:solidFill>
                <a:cs typeface="Calibri Light"/>
              </a:rPr>
              <a:t>o</a:t>
            </a:r>
            <a:r>
              <a:rPr sz="1400" b="0" spc="-10" dirty="0">
                <a:solidFill>
                  <a:schemeClr val="bg1"/>
                </a:solidFill>
                <a:cs typeface="Calibri Light"/>
              </a:rPr>
              <a:t>r</a:t>
            </a:r>
            <a:r>
              <a:rPr sz="1400" b="0" dirty="0">
                <a:solidFill>
                  <a:schemeClr val="bg1"/>
                </a:solidFill>
                <a:cs typeface="Calibri Light"/>
              </a:rPr>
              <a:t>t</a:t>
            </a:r>
            <a:r>
              <a:rPr sz="1400" b="0" spc="-5" dirty="0">
                <a:solidFill>
                  <a:schemeClr val="bg1"/>
                </a:solidFill>
                <a:cs typeface="Calibri Light"/>
              </a:rPr>
              <a:t>-</a:t>
            </a:r>
            <a:r>
              <a:rPr sz="1400" b="0" spc="-10" dirty="0">
                <a:solidFill>
                  <a:schemeClr val="bg1"/>
                </a:solidFill>
                <a:cs typeface="Calibri Light"/>
              </a:rPr>
              <a:t>lis</a:t>
            </a:r>
            <a:r>
              <a:rPr sz="1400" b="0" dirty="0">
                <a:solidFill>
                  <a:schemeClr val="bg1"/>
                </a:solidFill>
                <a:cs typeface="Calibri Light"/>
              </a:rPr>
              <a:t>t</a:t>
            </a:r>
            <a:r>
              <a:rPr sz="1400" b="0" spc="-10" dirty="0">
                <a:solidFill>
                  <a:schemeClr val="bg1"/>
                </a:solidFill>
                <a:cs typeface="Calibri Light"/>
              </a:rPr>
              <a:t>ed</a:t>
            </a:r>
            <a:r>
              <a:rPr sz="1400" b="0" spc="5" dirty="0">
                <a:solidFill>
                  <a:schemeClr val="bg1"/>
                </a:solidFill>
                <a:cs typeface="Calibri Light"/>
              </a:rPr>
              <a:t> </a:t>
            </a:r>
            <a:r>
              <a:rPr sz="1400" b="0" spc="-15" dirty="0">
                <a:solidFill>
                  <a:schemeClr val="bg1"/>
                </a:solidFill>
                <a:cs typeface="Calibri Light"/>
              </a:rPr>
              <a:t>a</a:t>
            </a:r>
            <a:r>
              <a:rPr sz="1400" b="0" spc="-10" dirty="0">
                <a:solidFill>
                  <a:schemeClr val="bg1"/>
                </a:solidFill>
                <a:cs typeface="Calibri Light"/>
              </a:rPr>
              <a:t>pplic</a:t>
            </a:r>
            <a:r>
              <a:rPr sz="1400" b="0" spc="-15" dirty="0">
                <a:solidFill>
                  <a:schemeClr val="bg1"/>
                </a:solidFill>
                <a:cs typeface="Calibri Light"/>
              </a:rPr>
              <a:t>a</a:t>
            </a:r>
            <a:r>
              <a:rPr sz="1400" b="0" spc="-10" dirty="0">
                <a:solidFill>
                  <a:schemeClr val="bg1"/>
                </a:solidFill>
                <a:cs typeface="Calibri Light"/>
              </a:rPr>
              <a:t>n</a:t>
            </a:r>
            <a:r>
              <a:rPr sz="1400" b="0" dirty="0">
                <a:solidFill>
                  <a:schemeClr val="bg1"/>
                </a:solidFill>
                <a:cs typeface="Calibri Light"/>
              </a:rPr>
              <a:t>t</a:t>
            </a:r>
            <a:r>
              <a:rPr sz="1400" b="0" spc="-5" dirty="0">
                <a:solidFill>
                  <a:schemeClr val="bg1"/>
                </a:solidFill>
                <a:cs typeface="Calibri Light"/>
              </a:rPr>
              <a:t>s</a:t>
            </a:r>
            <a:r>
              <a:rPr sz="1400" b="0" dirty="0">
                <a:solidFill>
                  <a:schemeClr val="bg1"/>
                </a:solidFill>
                <a:cs typeface="Calibri Light"/>
              </a:rPr>
              <a:t> </a:t>
            </a:r>
            <a:r>
              <a:rPr sz="1400" b="0" spc="-10" dirty="0">
                <a:solidFill>
                  <a:schemeClr val="bg1"/>
                </a:solidFill>
                <a:cs typeface="Calibri Light"/>
              </a:rPr>
              <a:t>wil</a:t>
            </a:r>
            <a:r>
              <a:rPr sz="1400" b="0" spc="-5" dirty="0">
                <a:solidFill>
                  <a:schemeClr val="bg1"/>
                </a:solidFill>
                <a:cs typeface="Calibri Light"/>
              </a:rPr>
              <a:t>l</a:t>
            </a:r>
            <a:r>
              <a:rPr sz="1400" b="0" dirty="0">
                <a:solidFill>
                  <a:schemeClr val="bg1"/>
                </a:solidFill>
                <a:cs typeface="Calibri Light"/>
              </a:rPr>
              <a:t> </a:t>
            </a:r>
            <a:r>
              <a:rPr sz="1400" b="0" spc="-10" dirty="0">
                <a:solidFill>
                  <a:schemeClr val="bg1"/>
                </a:solidFill>
                <a:cs typeface="Calibri Light"/>
              </a:rPr>
              <a:t>b</a:t>
            </a:r>
            <a:r>
              <a:rPr sz="1400" b="0" dirty="0">
                <a:solidFill>
                  <a:schemeClr val="bg1"/>
                </a:solidFill>
                <a:cs typeface="Calibri Light"/>
              </a:rPr>
              <a:t>e</a:t>
            </a:r>
            <a:r>
              <a:rPr sz="1400" b="0" spc="-5" dirty="0">
                <a:solidFill>
                  <a:schemeClr val="bg1"/>
                </a:solidFill>
                <a:cs typeface="Calibri Light"/>
              </a:rPr>
              <a:t> </a:t>
            </a:r>
            <a:r>
              <a:rPr sz="1400" b="0" dirty="0">
                <a:solidFill>
                  <a:schemeClr val="bg1"/>
                </a:solidFill>
                <a:cs typeface="Calibri Light"/>
              </a:rPr>
              <a:t>c</a:t>
            </a:r>
            <a:r>
              <a:rPr sz="1400" b="0" spc="-5" dirty="0">
                <a:solidFill>
                  <a:schemeClr val="bg1"/>
                </a:solidFill>
                <a:cs typeface="Calibri Light"/>
              </a:rPr>
              <a:t>o</a:t>
            </a:r>
            <a:r>
              <a:rPr sz="1400" b="0" spc="-10" dirty="0">
                <a:solidFill>
                  <a:schemeClr val="bg1"/>
                </a:solidFill>
                <a:cs typeface="Calibri Light"/>
              </a:rPr>
              <a:t>n</a:t>
            </a:r>
            <a:r>
              <a:rPr sz="1400" b="0" dirty="0">
                <a:solidFill>
                  <a:schemeClr val="bg1"/>
                </a:solidFill>
                <a:cs typeface="Calibri Light"/>
              </a:rPr>
              <a:t>t</a:t>
            </a:r>
            <a:r>
              <a:rPr sz="1400" b="0" spc="-15" dirty="0">
                <a:solidFill>
                  <a:schemeClr val="bg1"/>
                </a:solidFill>
                <a:cs typeface="Calibri Light"/>
              </a:rPr>
              <a:t>a</a:t>
            </a:r>
            <a:r>
              <a:rPr sz="1400" b="0" spc="-10" dirty="0">
                <a:solidFill>
                  <a:schemeClr val="bg1"/>
                </a:solidFill>
                <a:cs typeface="Calibri Light"/>
              </a:rPr>
              <a:t>c</a:t>
            </a:r>
            <a:r>
              <a:rPr sz="1400" b="0" dirty="0">
                <a:solidFill>
                  <a:schemeClr val="bg1"/>
                </a:solidFill>
                <a:cs typeface="Calibri Light"/>
              </a:rPr>
              <a:t>t</a:t>
            </a:r>
            <a:r>
              <a:rPr sz="1400" b="0" spc="-10" dirty="0">
                <a:solidFill>
                  <a:schemeClr val="bg1"/>
                </a:solidFill>
                <a:cs typeface="Calibri Light"/>
              </a:rPr>
              <a:t>e</a:t>
            </a:r>
            <a:r>
              <a:rPr sz="1400" b="0" spc="-5" dirty="0">
                <a:solidFill>
                  <a:schemeClr val="bg1"/>
                </a:solidFill>
                <a:cs typeface="Calibri Light"/>
              </a:rPr>
              <a:t>d.</a:t>
            </a:r>
            <a:endParaRPr sz="1400" dirty="0">
              <a:solidFill>
                <a:schemeClr val="bg1"/>
              </a:solidFill>
              <a:cs typeface="Calibri Light"/>
            </a:endParaRPr>
          </a:p>
          <a:p>
            <a:pPr marL="12700">
              <a:lnSpc>
                <a:spcPct val="150000"/>
              </a:lnSpc>
              <a:spcBef>
                <a:spcPts val="969"/>
              </a:spcBef>
            </a:pPr>
            <a:r>
              <a:rPr sz="1400" b="0" spc="-10" dirty="0">
                <a:solidFill>
                  <a:schemeClr val="bg1"/>
                </a:solidFill>
                <a:cs typeface="Calibri Light"/>
              </a:rPr>
              <a:t>Qu</a:t>
            </a:r>
            <a:r>
              <a:rPr sz="1400" b="0" spc="-15" dirty="0">
                <a:solidFill>
                  <a:schemeClr val="bg1"/>
                </a:solidFill>
                <a:cs typeface="Calibri Light"/>
              </a:rPr>
              <a:t>es</a:t>
            </a:r>
            <a:r>
              <a:rPr sz="1400" b="0" dirty="0">
                <a:solidFill>
                  <a:schemeClr val="bg1"/>
                </a:solidFill>
                <a:cs typeface="Calibri Light"/>
              </a:rPr>
              <a:t>t</a:t>
            </a:r>
            <a:r>
              <a:rPr sz="1400" b="0" spc="-10" dirty="0">
                <a:solidFill>
                  <a:schemeClr val="bg1"/>
                </a:solidFill>
                <a:cs typeface="Calibri Light"/>
              </a:rPr>
              <a:t>i</a:t>
            </a:r>
            <a:r>
              <a:rPr sz="1400" b="0" spc="-5" dirty="0">
                <a:solidFill>
                  <a:schemeClr val="bg1"/>
                </a:solidFill>
                <a:cs typeface="Calibri Light"/>
              </a:rPr>
              <a:t>o</a:t>
            </a:r>
            <a:r>
              <a:rPr sz="1400" b="0" spc="-10" dirty="0">
                <a:solidFill>
                  <a:schemeClr val="bg1"/>
                </a:solidFill>
                <a:cs typeface="Calibri Light"/>
              </a:rPr>
              <a:t>ns</a:t>
            </a:r>
            <a:r>
              <a:rPr sz="1400" b="0" dirty="0">
                <a:solidFill>
                  <a:schemeClr val="bg1"/>
                </a:solidFill>
                <a:cs typeface="Calibri Light"/>
              </a:rPr>
              <a:t> </a:t>
            </a:r>
            <a:r>
              <a:rPr sz="1400" b="0" spc="-10" dirty="0">
                <a:solidFill>
                  <a:schemeClr val="bg1"/>
                </a:solidFill>
                <a:cs typeface="Calibri Light"/>
              </a:rPr>
              <a:t>regarding</a:t>
            </a:r>
            <a:r>
              <a:rPr sz="1400" b="0" dirty="0">
                <a:solidFill>
                  <a:schemeClr val="bg1"/>
                </a:solidFill>
                <a:cs typeface="Calibri Light"/>
              </a:rPr>
              <a:t> t</a:t>
            </a:r>
            <a:r>
              <a:rPr sz="1400" b="0" spc="-10" dirty="0">
                <a:solidFill>
                  <a:schemeClr val="bg1"/>
                </a:solidFill>
                <a:cs typeface="Calibri Light"/>
              </a:rPr>
              <a:t>he</a:t>
            </a:r>
            <a:r>
              <a:rPr sz="1400" b="0" spc="-5" dirty="0">
                <a:solidFill>
                  <a:schemeClr val="bg1"/>
                </a:solidFill>
                <a:cs typeface="Calibri Light"/>
              </a:rPr>
              <a:t> </a:t>
            </a:r>
            <a:r>
              <a:rPr sz="1400" b="0" spc="-15" dirty="0">
                <a:solidFill>
                  <a:schemeClr val="bg1"/>
                </a:solidFill>
                <a:cs typeface="Calibri Light"/>
              </a:rPr>
              <a:t>va</a:t>
            </a:r>
            <a:r>
              <a:rPr sz="1400" b="0" dirty="0">
                <a:solidFill>
                  <a:schemeClr val="bg1"/>
                </a:solidFill>
                <a:cs typeface="Calibri Light"/>
              </a:rPr>
              <a:t>c</a:t>
            </a:r>
            <a:r>
              <a:rPr sz="1400" b="0" spc="-15" dirty="0">
                <a:solidFill>
                  <a:schemeClr val="bg1"/>
                </a:solidFill>
                <a:cs typeface="Calibri Light"/>
              </a:rPr>
              <a:t>a</a:t>
            </a:r>
            <a:r>
              <a:rPr sz="1400" b="0" spc="-10" dirty="0">
                <a:solidFill>
                  <a:schemeClr val="bg1"/>
                </a:solidFill>
                <a:cs typeface="Calibri Light"/>
              </a:rPr>
              <a:t>ncy</a:t>
            </a:r>
            <a:r>
              <a:rPr sz="1400" b="0" dirty="0">
                <a:solidFill>
                  <a:schemeClr val="bg1"/>
                </a:solidFill>
                <a:cs typeface="Calibri Light"/>
              </a:rPr>
              <a:t> </a:t>
            </a:r>
            <a:r>
              <a:rPr sz="1400" b="0" spc="-10" dirty="0">
                <a:solidFill>
                  <a:schemeClr val="bg1"/>
                </a:solidFill>
                <a:cs typeface="Calibri Light"/>
              </a:rPr>
              <a:t>m</a:t>
            </a:r>
            <a:r>
              <a:rPr sz="1400" b="0" spc="-15" dirty="0">
                <a:solidFill>
                  <a:schemeClr val="bg1"/>
                </a:solidFill>
                <a:cs typeface="Calibri Light"/>
              </a:rPr>
              <a:t>a</a:t>
            </a:r>
            <a:r>
              <a:rPr sz="1400" b="0" spc="-10" dirty="0">
                <a:solidFill>
                  <a:schemeClr val="bg1"/>
                </a:solidFill>
                <a:cs typeface="Calibri Light"/>
              </a:rPr>
              <a:t>y</a:t>
            </a:r>
            <a:r>
              <a:rPr sz="1400" b="0" dirty="0">
                <a:solidFill>
                  <a:schemeClr val="bg1"/>
                </a:solidFill>
                <a:cs typeface="Calibri Light"/>
              </a:rPr>
              <a:t> </a:t>
            </a:r>
            <a:r>
              <a:rPr sz="1400" b="0" spc="-10" dirty="0">
                <a:solidFill>
                  <a:schemeClr val="bg1"/>
                </a:solidFill>
                <a:cs typeface="Calibri Light"/>
              </a:rPr>
              <a:t>be</a:t>
            </a:r>
            <a:r>
              <a:rPr sz="1400" b="0" spc="-5" dirty="0">
                <a:solidFill>
                  <a:schemeClr val="bg1"/>
                </a:solidFill>
                <a:cs typeface="Calibri Light"/>
              </a:rPr>
              <a:t> </a:t>
            </a:r>
            <a:r>
              <a:rPr sz="1400" b="0" spc="-10" dirty="0">
                <a:solidFill>
                  <a:schemeClr val="bg1"/>
                </a:solidFill>
                <a:cs typeface="Calibri Light"/>
              </a:rPr>
              <a:t>emailed</a:t>
            </a:r>
            <a:r>
              <a:rPr sz="1400" b="0" spc="5" dirty="0">
                <a:solidFill>
                  <a:schemeClr val="bg1"/>
                </a:solidFill>
                <a:cs typeface="Calibri Light"/>
              </a:rPr>
              <a:t> </a:t>
            </a:r>
            <a:r>
              <a:rPr sz="1400" b="0" dirty="0">
                <a:solidFill>
                  <a:schemeClr val="bg1"/>
                </a:solidFill>
                <a:cs typeface="Calibri Light"/>
              </a:rPr>
              <a:t>to</a:t>
            </a:r>
            <a:r>
              <a:rPr lang="en-US" sz="1400" b="0" dirty="0">
                <a:solidFill>
                  <a:schemeClr val="bg1"/>
                </a:solidFill>
                <a:cs typeface="Calibri Light"/>
              </a:rPr>
              <a:t>: </a:t>
            </a:r>
            <a:r>
              <a:rPr lang="en-US" sz="1400" b="0" u="heavy" spc="-10" dirty="0">
                <a:solidFill>
                  <a:schemeClr val="bg1"/>
                </a:solidFill>
                <a:cs typeface="Calibri"/>
              </a:rPr>
              <a:t>r</a:t>
            </a:r>
            <a:r>
              <a:rPr lang="en-US" sz="1400" u="heavy" spc="-10" dirty="0">
                <a:solidFill>
                  <a:schemeClr val="bg1"/>
                </a:solidFill>
                <a:cs typeface="Calibri"/>
                <a:hlinkClick r:id="rId3">
                  <a:extLst>
                    <a:ext uri="{A12FA001-AC4F-418D-AE19-62706E023703}">
                      <ahyp:hlinkClr xmlns:ahyp="http://schemas.microsoft.com/office/drawing/2018/hyperlinkcolor" val="tx"/>
                    </a:ext>
                  </a:extLst>
                </a:hlinkClick>
              </a:rPr>
              <a:t>ecruitment@arce</a:t>
            </a:r>
            <a:r>
              <a:rPr lang="en-US" sz="1400" u="heavy" spc="-5" dirty="0">
                <a:solidFill>
                  <a:schemeClr val="bg1"/>
                </a:solidFill>
                <a:cs typeface="Calibri"/>
                <a:hlinkClick r:id="rId3">
                  <a:extLst>
                    <a:ext uri="{A12FA001-AC4F-418D-AE19-62706E023703}">
                      <ahyp:hlinkClr xmlns:ahyp="http://schemas.microsoft.com/office/drawing/2018/hyperlinkcolor" val="tx"/>
                    </a:ext>
                  </a:extLst>
                </a:hlinkClick>
              </a:rPr>
              <a:t>.o</a:t>
            </a:r>
            <a:r>
              <a:rPr lang="en-US" sz="1400" u="heavy" dirty="0">
                <a:solidFill>
                  <a:schemeClr val="bg1"/>
                </a:solidFill>
                <a:cs typeface="Calibri"/>
                <a:hlinkClick r:id="rId3">
                  <a:extLst>
                    <a:ext uri="{A12FA001-AC4F-418D-AE19-62706E023703}">
                      <ahyp:hlinkClr xmlns:ahyp="http://schemas.microsoft.com/office/drawing/2018/hyperlinkcolor" val="tx"/>
                    </a:ext>
                  </a:extLst>
                </a:hlinkClick>
              </a:rPr>
              <a:t>r</a:t>
            </a:r>
            <a:r>
              <a:rPr lang="en-US" sz="1400" u="heavy" spc="-10" dirty="0">
                <a:solidFill>
                  <a:schemeClr val="bg1"/>
                </a:solidFill>
                <a:cs typeface="Calibri"/>
                <a:hlinkClick r:id="rId3">
                  <a:extLst>
                    <a:ext uri="{A12FA001-AC4F-418D-AE19-62706E023703}">
                      <ahyp:hlinkClr xmlns:ahyp="http://schemas.microsoft.com/office/drawing/2018/hyperlinkcolor" val="tx"/>
                    </a:ext>
                  </a:extLst>
                </a:hlinkClick>
              </a:rPr>
              <a:t>g</a:t>
            </a:r>
            <a:r>
              <a:rPr lang="en-US" sz="1400" dirty="0">
                <a:solidFill>
                  <a:schemeClr val="bg1"/>
                </a:solidFill>
                <a:cs typeface="Calibri"/>
                <a:hlinkClick r:id="rId3">
                  <a:extLst>
                    <a:ext uri="{A12FA001-AC4F-418D-AE19-62706E023703}">
                      <ahyp:hlinkClr xmlns:ahyp="http://schemas.microsoft.com/office/drawing/2018/hyperlinkcolor" val="tx"/>
                    </a:ext>
                  </a:extLst>
                </a:hlinkClick>
              </a:rPr>
              <a:t>.</a:t>
            </a:r>
            <a:r>
              <a:rPr lang="en-US" sz="1400" dirty="0">
                <a:solidFill>
                  <a:schemeClr val="bg1"/>
                </a:solidFill>
                <a:cs typeface="Calibri"/>
              </a:rPr>
              <a:t> </a:t>
            </a:r>
            <a:endParaRPr sz="1400" dirty="0">
              <a:solidFill>
                <a:schemeClr val="bg1"/>
              </a:solidFill>
              <a:cs typeface="Times New Roman"/>
            </a:endParaRPr>
          </a:p>
          <a:p>
            <a:pPr marL="12700" marR="5080">
              <a:lnSpc>
                <a:spcPct val="150000"/>
              </a:lnSpc>
            </a:pPr>
            <a:r>
              <a:rPr sz="1400" b="0" spc="-15" dirty="0">
                <a:solidFill>
                  <a:schemeClr val="bg1"/>
                </a:solidFill>
                <a:cs typeface="Calibri Light"/>
              </a:rPr>
              <a:t>T</a:t>
            </a:r>
            <a:r>
              <a:rPr sz="1400" b="0" spc="-10" dirty="0">
                <a:solidFill>
                  <a:schemeClr val="bg1"/>
                </a:solidFill>
                <a:cs typeface="Calibri Light"/>
              </a:rPr>
              <a:t>h</a:t>
            </a:r>
            <a:r>
              <a:rPr sz="1400" b="0" dirty="0">
                <a:solidFill>
                  <a:schemeClr val="bg1"/>
                </a:solidFill>
                <a:cs typeface="Calibri Light"/>
              </a:rPr>
              <a:t>e</a:t>
            </a:r>
            <a:r>
              <a:rPr sz="1400" b="0" spc="-5" dirty="0">
                <a:solidFill>
                  <a:schemeClr val="bg1"/>
                </a:solidFill>
                <a:cs typeface="Calibri Light"/>
              </a:rPr>
              <a:t> A</a:t>
            </a:r>
            <a:r>
              <a:rPr sz="1400" b="0" dirty="0">
                <a:solidFill>
                  <a:schemeClr val="bg1"/>
                </a:solidFill>
                <a:cs typeface="Calibri Light"/>
              </a:rPr>
              <a:t>m</a:t>
            </a:r>
            <a:r>
              <a:rPr sz="1400" b="0" spc="-10" dirty="0">
                <a:solidFill>
                  <a:schemeClr val="bg1"/>
                </a:solidFill>
                <a:cs typeface="Calibri Light"/>
              </a:rPr>
              <a:t>eri</a:t>
            </a:r>
            <a:r>
              <a:rPr sz="1400" b="0" dirty="0">
                <a:solidFill>
                  <a:schemeClr val="bg1"/>
                </a:solidFill>
                <a:cs typeface="Calibri Light"/>
              </a:rPr>
              <a:t>c</a:t>
            </a:r>
            <a:r>
              <a:rPr sz="1400" b="0" spc="-15" dirty="0">
                <a:solidFill>
                  <a:schemeClr val="bg1"/>
                </a:solidFill>
                <a:cs typeface="Calibri Light"/>
              </a:rPr>
              <a:t>a</a:t>
            </a:r>
            <a:r>
              <a:rPr sz="1400" b="0" spc="-10" dirty="0">
                <a:solidFill>
                  <a:schemeClr val="bg1"/>
                </a:solidFill>
                <a:cs typeface="Calibri Light"/>
              </a:rPr>
              <a:t>n</a:t>
            </a:r>
            <a:r>
              <a:rPr sz="1400" b="0" spc="5" dirty="0">
                <a:solidFill>
                  <a:schemeClr val="bg1"/>
                </a:solidFill>
                <a:cs typeface="Calibri Light"/>
              </a:rPr>
              <a:t> </a:t>
            </a:r>
            <a:r>
              <a:rPr sz="1400" b="0" spc="-5" dirty="0">
                <a:solidFill>
                  <a:schemeClr val="bg1"/>
                </a:solidFill>
                <a:cs typeface="Calibri Light"/>
              </a:rPr>
              <a:t>R</a:t>
            </a:r>
            <a:r>
              <a:rPr sz="1400" b="0" spc="-10" dirty="0">
                <a:solidFill>
                  <a:schemeClr val="bg1"/>
                </a:solidFill>
                <a:cs typeface="Calibri Light"/>
              </a:rPr>
              <a:t>esear</a:t>
            </a:r>
            <a:r>
              <a:rPr sz="1400" b="0" dirty="0">
                <a:solidFill>
                  <a:schemeClr val="bg1"/>
                </a:solidFill>
                <a:cs typeface="Calibri Light"/>
              </a:rPr>
              <a:t>c</a:t>
            </a:r>
            <a:r>
              <a:rPr sz="1400" b="0" spc="-10" dirty="0">
                <a:solidFill>
                  <a:schemeClr val="bg1"/>
                </a:solidFill>
                <a:cs typeface="Calibri Light"/>
              </a:rPr>
              <a:t>h</a:t>
            </a:r>
            <a:r>
              <a:rPr sz="1400" b="0" spc="5" dirty="0">
                <a:solidFill>
                  <a:schemeClr val="bg1"/>
                </a:solidFill>
                <a:cs typeface="Calibri Light"/>
              </a:rPr>
              <a:t> </a:t>
            </a:r>
            <a:r>
              <a:rPr sz="1400" b="0" spc="-5" dirty="0">
                <a:solidFill>
                  <a:schemeClr val="bg1"/>
                </a:solidFill>
                <a:cs typeface="Calibri Light"/>
              </a:rPr>
              <a:t>C</a:t>
            </a:r>
            <a:r>
              <a:rPr sz="1400" b="0" spc="-10" dirty="0">
                <a:solidFill>
                  <a:schemeClr val="bg1"/>
                </a:solidFill>
                <a:cs typeface="Calibri Light"/>
              </a:rPr>
              <a:t>en</a:t>
            </a:r>
            <a:r>
              <a:rPr sz="1400" b="0" dirty="0">
                <a:solidFill>
                  <a:schemeClr val="bg1"/>
                </a:solidFill>
                <a:cs typeface="Calibri Light"/>
              </a:rPr>
              <a:t>t</a:t>
            </a:r>
            <a:r>
              <a:rPr sz="1400" b="0" spc="-10" dirty="0">
                <a:solidFill>
                  <a:schemeClr val="bg1"/>
                </a:solidFill>
                <a:cs typeface="Calibri Light"/>
              </a:rPr>
              <a:t>e</a:t>
            </a:r>
            <a:r>
              <a:rPr sz="1400" b="0" spc="-5" dirty="0">
                <a:solidFill>
                  <a:schemeClr val="bg1"/>
                </a:solidFill>
                <a:cs typeface="Calibri Light"/>
              </a:rPr>
              <a:t>r</a:t>
            </a:r>
            <a:r>
              <a:rPr sz="1400" b="0" dirty="0">
                <a:solidFill>
                  <a:schemeClr val="bg1"/>
                </a:solidFill>
                <a:cs typeface="Calibri Light"/>
              </a:rPr>
              <a:t> </a:t>
            </a:r>
            <a:r>
              <a:rPr sz="1400" b="0" spc="-10" dirty="0">
                <a:solidFill>
                  <a:schemeClr val="bg1"/>
                </a:solidFill>
                <a:cs typeface="Calibri Light"/>
              </a:rPr>
              <a:t>in</a:t>
            </a:r>
            <a:r>
              <a:rPr sz="1400" b="0" spc="5" dirty="0">
                <a:solidFill>
                  <a:schemeClr val="bg1"/>
                </a:solidFill>
                <a:cs typeface="Calibri Light"/>
              </a:rPr>
              <a:t> </a:t>
            </a:r>
            <a:r>
              <a:rPr sz="1400" b="0" spc="-10" dirty="0">
                <a:solidFill>
                  <a:schemeClr val="bg1"/>
                </a:solidFill>
                <a:cs typeface="Calibri Light"/>
              </a:rPr>
              <a:t>Eg</a:t>
            </a:r>
            <a:r>
              <a:rPr sz="1400" b="0" spc="-15" dirty="0">
                <a:solidFill>
                  <a:schemeClr val="bg1"/>
                </a:solidFill>
                <a:cs typeface="Calibri Light"/>
              </a:rPr>
              <a:t>y</a:t>
            </a:r>
            <a:r>
              <a:rPr sz="1400" b="0" spc="-5" dirty="0">
                <a:solidFill>
                  <a:schemeClr val="bg1"/>
                </a:solidFill>
                <a:cs typeface="Calibri Light"/>
              </a:rPr>
              <a:t>pt</a:t>
            </a:r>
            <a:r>
              <a:rPr sz="1400" b="0" spc="5" dirty="0">
                <a:solidFill>
                  <a:schemeClr val="bg1"/>
                </a:solidFill>
                <a:cs typeface="Calibri Light"/>
              </a:rPr>
              <a:t> </a:t>
            </a:r>
            <a:r>
              <a:rPr sz="1400" b="0" spc="-10" dirty="0">
                <a:solidFill>
                  <a:schemeClr val="bg1"/>
                </a:solidFill>
                <a:cs typeface="Calibri Light"/>
              </a:rPr>
              <a:t>i</a:t>
            </a:r>
            <a:r>
              <a:rPr sz="1400" b="0" spc="-5" dirty="0">
                <a:solidFill>
                  <a:schemeClr val="bg1"/>
                </a:solidFill>
                <a:cs typeface="Calibri Light"/>
              </a:rPr>
              <a:t>s</a:t>
            </a:r>
            <a:r>
              <a:rPr sz="1400" b="0" dirty="0">
                <a:solidFill>
                  <a:schemeClr val="bg1"/>
                </a:solidFill>
                <a:cs typeface="Calibri Light"/>
              </a:rPr>
              <a:t> </a:t>
            </a:r>
            <a:r>
              <a:rPr sz="1400" b="0" spc="-15" dirty="0">
                <a:solidFill>
                  <a:schemeClr val="bg1"/>
                </a:solidFill>
                <a:cs typeface="Calibri Light"/>
              </a:rPr>
              <a:t>a</a:t>
            </a:r>
            <a:r>
              <a:rPr sz="1400" b="0" spc="-10" dirty="0">
                <a:solidFill>
                  <a:schemeClr val="bg1"/>
                </a:solidFill>
                <a:cs typeface="Calibri Light"/>
              </a:rPr>
              <a:t>n</a:t>
            </a:r>
            <a:r>
              <a:rPr sz="1400" b="0" spc="5" dirty="0">
                <a:solidFill>
                  <a:schemeClr val="bg1"/>
                </a:solidFill>
                <a:cs typeface="Calibri Light"/>
              </a:rPr>
              <a:t> </a:t>
            </a:r>
            <a:r>
              <a:rPr sz="1400" b="0" spc="-10" dirty="0">
                <a:solidFill>
                  <a:schemeClr val="bg1"/>
                </a:solidFill>
                <a:cs typeface="Calibri Light"/>
              </a:rPr>
              <a:t>Equ</a:t>
            </a:r>
            <a:r>
              <a:rPr sz="1400" b="0" spc="-15" dirty="0">
                <a:solidFill>
                  <a:schemeClr val="bg1"/>
                </a:solidFill>
                <a:cs typeface="Calibri Light"/>
              </a:rPr>
              <a:t>a</a:t>
            </a:r>
            <a:r>
              <a:rPr sz="1400" b="0" spc="-5" dirty="0">
                <a:solidFill>
                  <a:schemeClr val="bg1"/>
                </a:solidFill>
                <a:cs typeface="Calibri Light"/>
              </a:rPr>
              <a:t>l</a:t>
            </a:r>
            <a:r>
              <a:rPr sz="1400" b="0" dirty="0">
                <a:solidFill>
                  <a:schemeClr val="bg1"/>
                </a:solidFill>
                <a:cs typeface="Calibri Light"/>
              </a:rPr>
              <a:t> O</a:t>
            </a:r>
            <a:r>
              <a:rPr sz="1400" b="0" spc="-10" dirty="0">
                <a:solidFill>
                  <a:schemeClr val="bg1"/>
                </a:solidFill>
                <a:cs typeface="Calibri Light"/>
              </a:rPr>
              <a:t>pp</a:t>
            </a:r>
            <a:r>
              <a:rPr sz="1400" b="0" spc="-5" dirty="0">
                <a:solidFill>
                  <a:schemeClr val="bg1"/>
                </a:solidFill>
                <a:cs typeface="Calibri Light"/>
              </a:rPr>
              <a:t>o</a:t>
            </a:r>
            <a:r>
              <a:rPr sz="1400" b="0" spc="-10" dirty="0">
                <a:solidFill>
                  <a:schemeClr val="bg1"/>
                </a:solidFill>
                <a:cs typeface="Calibri Light"/>
              </a:rPr>
              <a:t>r</a:t>
            </a:r>
            <a:r>
              <a:rPr sz="1400" b="0" dirty="0">
                <a:solidFill>
                  <a:schemeClr val="bg1"/>
                </a:solidFill>
                <a:cs typeface="Calibri Light"/>
              </a:rPr>
              <a:t>t</a:t>
            </a:r>
            <a:r>
              <a:rPr sz="1400" b="0" spc="-10" dirty="0">
                <a:solidFill>
                  <a:schemeClr val="bg1"/>
                </a:solidFill>
                <a:cs typeface="Calibri Light"/>
              </a:rPr>
              <a:t>uni</a:t>
            </a:r>
            <a:r>
              <a:rPr sz="1400" b="0" dirty="0">
                <a:solidFill>
                  <a:schemeClr val="bg1"/>
                </a:solidFill>
                <a:cs typeface="Calibri Light"/>
              </a:rPr>
              <a:t>t</a:t>
            </a:r>
            <a:r>
              <a:rPr sz="1400" b="0" spc="-10" dirty="0">
                <a:solidFill>
                  <a:schemeClr val="bg1"/>
                </a:solidFill>
                <a:cs typeface="Calibri Light"/>
              </a:rPr>
              <a:t>y</a:t>
            </a:r>
            <a:r>
              <a:rPr sz="1400" b="0" spc="-5" dirty="0">
                <a:solidFill>
                  <a:schemeClr val="bg1"/>
                </a:solidFill>
                <a:cs typeface="Calibri Light"/>
              </a:rPr>
              <a:t> </a:t>
            </a:r>
            <a:r>
              <a:rPr sz="1400" b="0" spc="-10" dirty="0">
                <a:solidFill>
                  <a:schemeClr val="bg1"/>
                </a:solidFill>
                <a:cs typeface="Calibri Light"/>
              </a:rPr>
              <a:t>E</a:t>
            </a:r>
            <a:r>
              <a:rPr sz="1400" b="0" dirty="0">
                <a:solidFill>
                  <a:schemeClr val="bg1"/>
                </a:solidFill>
                <a:cs typeface="Calibri Light"/>
              </a:rPr>
              <a:t>m</a:t>
            </a:r>
            <a:r>
              <a:rPr sz="1400" b="0" spc="-10" dirty="0">
                <a:solidFill>
                  <a:schemeClr val="bg1"/>
                </a:solidFill>
                <a:cs typeface="Calibri Light"/>
              </a:rPr>
              <a:t>pl</a:t>
            </a:r>
            <a:r>
              <a:rPr sz="1400" b="0" spc="-5" dirty="0">
                <a:solidFill>
                  <a:schemeClr val="bg1"/>
                </a:solidFill>
                <a:cs typeface="Calibri Light"/>
              </a:rPr>
              <a:t>oy</a:t>
            </a:r>
            <a:r>
              <a:rPr sz="1400" b="0" spc="-10" dirty="0">
                <a:solidFill>
                  <a:schemeClr val="bg1"/>
                </a:solidFill>
                <a:cs typeface="Calibri Light"/>
              </a:rPr>
              <a:t>e</a:t>
            </a:r>
            <a:r>
              <a:rPr sz="1400" b="0" spc="-5" dirty="0">
                <a:solidFill>
                  <a:schemeClr val="bg1"/>
                </a:solidFill>
                <a:cs typeface="Calibri Light"/>
              </a:rPr>
              <a:t>r</a:t>
            </a:r>
            <a:r>
              <a:rPr sz="1400" b="0" dirty="0">
                <a:solidFill>
                  <a:schemeClr val="bg1"/>
                </a:solidFill>
                <a:cs typeface="Calibri Light"/>
              </a:rPr>
              <a:t> </a:t>
            </a:r>
            <a:r>
              <a:rPr sz="1400" b="0" spc="-15" dirty="0">
                <a:solidFill>
                  <a:schemeClr val="bg1"/>
                </a:solidFill>
                <a:cs typeface="Calibri Light"/>
              </a:rPr>
              <a:t>a</a:t>
            </a:r>
            <a:r>
              <a:rPr sz="1400" b="0" spc="-10" dirty="0">
                <a:solidFill>
                  <a:schemeClr val="bg1"/>
                </a:solidFill>
                <a:cs typeface="Calibri Light"/>
              </a:rPr>
              <a:t>nd</a:t>
            </a:r>
            <a:r>
              <a:rPr sz="1400" b="0" spc="5" dirty="0">
                <a:solidFill>
                  <a:schemeClr val="bg1"/>
                </a:solidFill>
                <a:cs typeface="Calibri Light"/>
              </a:rPr>
              <a:t> </a:t>
            </a:r>
            <a:r>
              <a:rPr sz="1400" b="0" spc="-10" dirty="0">
                <a:solidFill>
                  <a:schemeClr val="bg1"/>
                </a:solidFill>
                <a:cs typeface="Calibri Light"/>
              </a:rPr>
              <a:t>i</a:t>
            </a:r>
            <a:r>
              <a:rPr sz="1400" b="0" spc="-5" dirty="0">
                <a:solidFill>
                  <a:schemeClr val="bg1"/>
                </a:solidFill>
                <a:cs typeface="Calibri Light"/>
              </a:rPr>
              <a:t>s</a:t>
            </a:r>
            <a:r>
              <a:rPr sz="1400" b="0" dirty="0">
                <a:solidFill>
                  <a:schemeClr val="bg1"/>
                </a:solidFill>
                <a:cs typeface="Calibri Light"/>
              </a:rPr>
              <a:t> </a:t>
            </a:r>
            <a:r>
              <a:rPr sz="1400" b="0" spc="-10" dirty="0">
                <a:solidFill>
                  <a:schemeClr val="bg1"/>
                </a:solidFill>
                <a:cs typeface="Calibri Light"/>
              </a:rPr>
              <a:t>seeking</a:t>
            </a:r>
            <a:r>
              <a:rPr sz="1400" b="0" spc="-5" dirty="0">
                <a:solidFill>
                  <a:schemeClr val="bg1"/>
                </a:solidFill>
                <a:cs typeface="Calibri Light"/>
              </a:rPr>
              <a:t> a</a:t>
            </a:r>
            <a:r>
              <a:rPr sz="1400" b="0" dirty="0">
                <a:solidFill>
                  <a:schemeClr val="bg1"/>
                </a:solidFill>
                <a:cs typeface="Calibri Light"/>
              </a:rPr>
              <a:t> </a:t>
            </a:r>
            <a:r>
              <a:rPr sz="1400" b="0" spc="-10" dirty="0">
                <a:solidFill>
                  <a:schemeClr val="bg1"/>
                </a:solidFill>
                <a:cs typeface="Calibri Light"/>
              </a:rPr>
              <a:t>div</a:t>
            </a:r>
            <a:r>
              <a:rPr sz="1400" b="0" spc="-20" dirty="0">
                <a:solidFill>
                  <a:schemeClr val="bg1"/>
                </a:solidFill>
                <a:cs typeface="Calibri Light"/>
              </a:rPr>
              <a:t>e</a:t>
            </a:r>
            <a:r>
              <a:rPr sz="1400" b="0" spc="-10" dirty="0">
                <a:solidFill>
                  <a:schemeClr val="bg1"/>
                </a:solidFill>
                <a:cs typeface="Calibri Light"/>
              </a:rPr>
              <a:t>rs</a:t>
            </a:r>
            <a:r>
              <a:rPr sz="1400" b="0" dirty="0">
                <a:solidFill>
                  <a:schemeClr val="bg1"/>
                </a:solidFill>
                <a:cs typeface="Calibri Light"/>
              </a:rPr>
              <a:t>e</a:t>
            </a:r>
            <a:r>
              <a:rPr sz="1400" b="0" spc="-5" dirty="0">
                <a:solidFill>
                  <a:schemeClr val="bg1"/>
                </a:solidFill>
                <a:cs typeface="Calibri Light"/>
              </a:rPr>
              <a:t> </a:t>
            </a:r>
            <a:r>
              <a:rPr sz="1400" b="0" spc="-10" dirty="0">
                <a:solidFill>
                  <a:schemeClr val="bg1"/>
                </a:solidFill>
                <a:cs typeface="Calibri Light"/>
              </a:rPr>
              <a:t>sla</a:t>
            </a:r>
            <a:r>
              <a:rPr sz="1400" b="0" dirty="0">
                <a:solidFill>
                  <a:schemeClr val="bg1"/>
                </a:solidFill>
                <a:cs typeface="Calibri Light"/>
              </a:rPr>
              <a:t>te</a:t>
            </a:r>
            <a:r>
              <a:rPr sz="1400" b="0" spc="-5" dirty="0">
                <a:solidFill>
                  <a:schemeClr val="bg1"/>
                </a:solidFill>
                <a:cs typeface="Calibri Light"/>
              </a:rPr>
              <a:t> of</a:t>
            </a:r>
            <a:r>
              <a:rPr sz="1400" b="0" spc="5" dirty="0">
                <a:solidFill>
                  <a:schemeClr val="bg1"/>
                </a:solidFill>
                <a:cs typeface="Calibri Light"/>
              </a:rPr>
              <a:t> </a:t>
            </a:r>
            <a:r>
              <a:rPr sz="1400" b="0" spc="-10" dirty="0">
                <a:solidFill>
                  <a:schemeClr val="bg1"/>
                </a:solidFill>
                <a:cs typeface="Calibri Light"/>
              </a:rPr>
              <a:t>quali</a:t>
            </a:r>
            <a:r>
              <a:rPr sz="1400" b="0" spc="-5" dirty="0">
                <a:solidFill>
                  <a:schemeClr val="bg1"/>
                </a:solidFill>
                <a:cs typeface="Calibri Light"/>
              </a:rPr>
              <a:t>f</a:t>
            </a:r>
            <a:r>
              <a:rPr sz="1400" b="0" spc="-10" dirty="0">
                <a:solidFill>
                  <a:schemeClr val="bg1"/>
                </a:solidFill>
                <a:cs typeface="Calibri Light"/>
              </a:rPr>
              <a:t>i</a:t>
            </a:r>
            <a:r>
              <a:rPr sz="1400" b="0" spc="-20" dirty="0">
                <a:solidFill>
                  <a:schemeClr val="bg1"/>
                </a:solidFill>
                <a:cs typeface="Calibri Light"/>
              </a:rPr>
              <a:t>e</a:t>
            </a:r>
            <a:r>
              <a:rPr sz="1400" b="0" spc="-10" dirty="0">
                <a:solidFill>
                  <a:schemeClr val="bg1"/>
                </a:solidFill>
                <a:cs typeface="Calibri Light"/>
              </a:rPr>
              <a:t>d</a:t>
            </a:r>
            <a:r>
              <a:rPr sz="1400" b="0" spc="5" dirty="0">
                <a:solidFill>
                  <a:schemeClr val="bg1"/>
                </a:solidFill>
                <a:cs typeface="Calibri Light"/>
              </a:rPr>
              <a:t> </a:t>
            </a:r>
            <a:r>
              <a:rPr sz="1400" b="0" dirty="0">
                <a:solidFill>
                  <a:schemeClr val="bg1"/>
                </a:solidFill>
                <a:cs typeface="Calibri Light"/>
              </a:rPr>
              <a:t>c</a:t>
            </a:r>
            <a:r>
              <a:rPr sz="1400" b="0" spc="-15" dirty="0">
                <a:solidFill>
                  <a:schemeClr val="bg1"/>
                </a:solidFill>
                <a:cs typeface="Calibri Light"/>
              </a:rPr>
              <a:t>a</a:t>
            </a:r>
            <a:r>
              <a:rPr sz="1400" b="0" spc="-10" dirty="0">
                <a:solidFill>
                  <a:schemeClr val="bg1"/>
                </a:solidFill>
                <a:cs typeface="Calibri Light"/>
              </a:rPr>
              <a:t>ndid</a:t>
            </a:r>
            <a:r>
              <a:rPr sz="1400" b="0" spc="-15" dirty="0">
                <a:solidFill>
                  <a:schemeClr val="bg1"/>
                </a:solidFill>
                <a:cs typeface="Calibri Light"/>
              </a:rPr>
              <a:t>a</a:t>
            </a:r>
            <a:r>
              <a:rPr sz="1400" b="0" dirty="0">
                <a:solidFill>
                  <a:schemeClr val="bg1"/>
                </a:solidFill>
                <a:cs typeface="Calibri Light"/>
              </a:rPr>
              <a:t>t</a:t>
            </a:r>
            <a:r>
              <a:rPr sz="1400" b="0" spc="-10" dirty="0">
                <a:solidFill>
                  <a:schemeClr val="bg1"/>
                </a:solidFill>
                <a:cs typeface="Calibri Light"/>
              </a:rPr>
              <a:t>e</a:t>
            </a:r>
            <a:r>
              <a:rPr sz="1400" b="0" spc="-5" dirty="0">
                <a:solidFill>
                  <a:schemeClr val="bg1"/>
                </a:solidFill>
                <a:cs typeface="Calibri Light"/>
              </a:rPr>
              <a:t>s</a:t>
            </a:r>
            <a:r>
              <a:rPr sz="1400" b="0" dirty="0">
                <a:solidFill>
                  <a:schemeClr val="bg1"/>
                </a:solidFill>
                <a:cs typeface="Calibri Light"/>
              </a:rPr>
              <a:t> </a:t>
            </a:r>
            <a:r>
              <a:rPr sz="1400" b="0" spc="-5" dirty="0">
                <a:solidFill>
                  <a:schemeClr val="bg1"/>
                </a:solidFill>
                <a:cs typeface="Calibri Light"/>
              </a:rPr>
              <a:t>for</a:t>
            </a:r>
            <a:r>
              <a:rPr sz="1400" b="0" dirty="0">
                <a:solidFill>
                  <a:schemeClr val="bg1"/>
                </a:solidFill>
                <a:cs typeface="Calibri Light"/>
              </a:rPr>
              <a:t> </a:t>
            </a:r>
            <a:r>
              <a:rPr sz="1400" b="0" spc="-5" dirty="0">
                <a:solidFill>
                  <a:schemeClr val="bg1"/>
                </a:solidFill>
                <a:cs typeface="Calibri Light"/>
              </a:rPr>
              <a:t>fo</a:t>
            </a:r>
            <a:r>
              <a:rPr sz="1400" b="0" spc="-10" dirty="0">
                <a:solidFill>
                  <a:schemeClr val="bg1"/>
                </a:solidFill>
                <a:cs typeface="Calibri Light"/>
              </a:rPr>
              <a:t>r</a:t>
            </a:r>
            <a:r>
              <a:rPr sz="1400" b="0" dirty="0">
                <a:solidFill>
                  <a:schemeClr val="bg1"/>
                </a:solidFill>
                <a:cs typeface="Calibri Light"/>
              </a:rPr>
              <a:t>m</a:t>
            </a:r>
            <a:r>
              <a:rPr sz="1400" b="0" spc="-15" dirty="0">
                <a:solidFill>
                  <a:schemeClr val="bg1"/>
                </a:solidFill>
                <a:cs typeface="Calibri Light"/>
              </a:rPr>
              <a:t>a</a:t>
            </a:r>
            <a:r>
              <a:rPr sz="1400" b="0" spc="-5" dirty="0">
                <a:solidFill>
                  <a:schemeClr val="bg1"/>
                </a:solidFill>
                <a:cs typeface="Calibri Light"/>
              </a:rPr>
              <a:t>l</a:t>
            </a:r>
            <a:r>
              <a:rPr sz="1400" b="0" dirty="0">
                <a:solidFill>
                  <a:schemeClr val="bg1"/>
                </a:solidFill>
                <a:cs typeface="Calibri Light"/>
              </a:rPr>
              <a:t> c</a:t>
            </a:r>
            <a:r>
              <a:rPr sz="1400" b="0" spc="-5" dirty="0">
                <a:solidFill>
                  <a:schemeClr val="bg1"/>
                </a:solidFill>
                <a:cs typeface="Calibri Light"/>
              </a:rPr>
              <a:t>o</a:t>
            </a:r>
            <a:r>
              <a:rPr sz="1400" b="0" spc="-10" dirty="0">
                <a:solidFill>
                  <a:schemeClr val="bg1"/>
                </a:solidFill>
                <a:cs typeface="Calibri Light"/>
              </a:rPr>
              <a:t>nsidera</a:t>
            </a:r>
            <a:r>
              <a:rPr sz="1400" b="0" dirty="0">
                <a:solidFill>
                  <a:schemeClr val="bg1"/>
                </a:solidFill>
                <a:cs typeface="Calibri Light"/>
              </a:rPr>
              <a:t>t</a:t>
            </a:r>
            <a:r>
              <a:rPr sz="1400" b="0" spc="-5" dirty="0">
                <a:solidFill>
                  <a:schemeClr val="bg1"/>
                </a:solidFill>
                <a:cs typeface="Calibri Light"/>
              </a:rPr>
              <a:t>ion.</a:t>
            </a:r>
            <a:endParaRPr sz="1400" dirty="0">
              <a:solidFill>
                <a:schemeClr val="bg1"/>
              </a:solidFill>
              <a:cs typeface="Calibri Light"/>
            </a:endParaRPr>
          </a:p>
        </p:txBody>
      </p:sp>
      <p:sp>
        <p:nvSpPr>
          <p:cNvPr id="5" name="object 5"/>
          <p:cNvSpPr txBox="1"/>
          <p:nvPr/>
        </p:nvSpPr>
        <p:spPr>
          <a:xfrm>
            <a:off x="775974" y="1676400"/>
            <a:ext cx="5350510" cy="3274935"/>
          </a:xfrm>
          <a:prstGeom prst="rect">
            <a:avLst/>
          </a:prstGeom>
        </p:spPr>
        <p:txBody>
          <a:bodyPr vert="horz" wrap="square" lIns="0" tIns="0" rIns="0" bIns="0" rtlCol="0">
            <a:spAutoFit/>
          </a:bodyPr>
          <a:lstStyle/>
          <a:p>
            <a:pPr marL="12700" marR="36830" algn="just">
              <a:lnSpc>
                <a:spcPct val="107200"/>
              </a:lnSpc>
            </a:pPr>
            <a:r>
              <a:rPr lang="en-GB" sz="1400" b="1" spc="-10" dirty="0">
                <a:solidFill>
                  <a:schemeClr val="bg1"/>
                </a:solidFill>
                <a:latin typeface="Calibri"/>
                <a:cs typeface="Calibri"/>
              </a:rPr>
              <a:t>To apply: Submit the following documentation: </a:t>
            </a:r>
          </a:p>
          <a:p>
            <a:pPr marL="12700" marR="36830" algn="just">
              <a:lnSpc>
                <a:spcPct val="107200"/>
              </a:lnSpc>
            </a:pPr>
            <a:r>
              <a:rPr lang="en-GB" sz="1400" b="1" spc="-10" dirty="0">
                <a:solidFill>
                  <a:schemeClr val="bg1"/>
                </a:solidFill>
                <a:latin typeface="Calibri"/>
                <a:cs typeface="Calibri"/>
              </a:rPr>
              <a:t>1. A cover letter describing relevant experience and interest in the position.</a:t>
            </a:r>
          </a:p>
          <a:p>
            <a:pPr marL="12700" marR="36830" algn="just">
              <a:lnSpc>
                <a:spcPct val="107200"/>
              </a:lnSpc>
            </a:pPr>
            <a:r>
              <a:rPr lang="en-GB" sz="1400" b="1" spc="-10" dirty="0">
                <a:solidFill>
                  <a:schemeClr val="bg1"/>
                </a:solidFill>
                <a:latin typeface="Calibri"/>
                <a:cs typeface="Calibri"/>
              </a:rPr>
              <a:t>2. A current curriculum vitae or resume.</a:t>
            </a:r>
          </a:p>
          <a:p>
            <a:pPr marL="12700" marR="36830" algn="just">
              <a:lnSpc>
                <a:spcPct val="107200"/>
              </a:lnSpc>
            </a:pPr>
            <a:r>
              <a:rPr lang="en-GB" sz="1400" b="1" spc="-10" dirty="0">
                <a:solidFill>
                  <a:schemeClr val="bg1"/>
                </a:solidFill>
                <a:latin typeface="Calibri"/>
                <a:cs typeface="Calibri"/>
              </a:rPr>
              <a:t>3. The names of 2 professional references and their contact information. </a:t>
            </a:r>
          </a:p>
          <a:p>
            <a:pPr marL="12700" marR="36830" algn="just">
              <a:lnSpc>
                <a:spcPct val="107200"/>
              </a:lnSpc>
            </a:pPr>
            <a:r>
              <a:rPr lang="en-GB" sz="1400" b="1" spc="-10" dirty="0">
                <a:solidFill>
                  <a:schemeClr val="bg1"/>
                </a:solidFill>
                <a:latin typeface="Calibri"/>
                <a:cs typeface="Calibri"/>
              </a:rPr>
              <a:t>Completed applications can be submitted with the subject line “Archives Assistant” to recruitment@arce.org</a:t>
            </a:r>
          </a:p>
          <a:p>
            <a:pPr>
              <a:spcBef>
                <a:spcPts val="44"/>
              </a:spcBef>
            </a:pPr>
            <a:endParaRPr sz="1500" dirty="0">
              <a:solidFill>
                <a:schemeClr val="bg1"/>
              </a:solidFill>
              <a:latin typeface="Times New Roman"/>
              <a:cs typeface="Times New Roman"/>
            </a:endParaRPr>
          </a:p>
          <a:p>
            <a:pPr marL="18415" marR="879475"/>
            <a:r>
              <a:rPr sz="1400" b="1" spc="-15" dirty="0">
                <a:solidFill>
                  <a:schemeClr val="bg1"/>
                </a:solidFill>
                <a:latin typeface="Calibri"/>
                <a:cs typeface="Calibri"/>
              </a:rPr>
              <a:t>Reportin</a:t>
            </a:r>
            <a:r>
              <a:rPr sz="1400" b="1" spc="-10" dirty="0">
                <a:solidFill>
                  <a:schemeClr val="bg1"/>
                </a:solidFill>
                <a:latin typeface="Calibri"/>
                <a:cs typeface="Calibri"/>
              </a:rPr>
              <a:t>g</a:t>
            </a:r>
            <a:r>
              <a:rPr sz="1400" b="1" dirty="0">
                <a:solidFill>
                  <a:schemeClr val="bg1"/>
                </a:solidFill>
                <a:latin typeface="Calibri"/>
                <a:cs typeface="Calibri"/>
              </a:rPr>
              <a:t> </a:t>
            </a:r>
            <a:r>
              <a:rPr sz="1400" b="1" spc="40" dirty="0">
                <a:solidFill>
                  <a:schemeClr val="bg1"/>
                </a:solidFill>
                <a:latin typeface="Calibri"/>
                <a:cs typeface="Calibri"/>
              </a:rPr>
              <a:t> </a:t>
            </a:r>
            <a:r>
              <a:rPr sz="1400" b="1" spc="-15" dirty="0">
                <a:solidFill>
                  <a:schemeClr val="bg1"/>
                </a:solidFill>
                <a:latin typeface="Calibri"/>
                <a:cs typeface="Calibri"/>
              </a:rPr>
              <a:t>Relationshi</a:t>
            </a:r>
            <a:r>
              <a:rPr sz="1400" b="1" spc="-5" dirty="0">
                <a:solidFill>
                  <a:schemeClr val="bg1"/>
                </a:solidFill>
                <a:latin typeface="Calibri"/>
                <a:cs typeface="Calibri"/>
              </a:rPr>
              <a:t>p:</a:t>
            </a:r>
            <a:r>
              <a:rPr lang="en-US" sz="1400" b="1" spc="-5" dirty="0">
                <a:solidFill>
                  <a:schemeClr val="bg1"/>
                </a:solidFill>
                <a:latin typeface="Calibri"/>
                <a:cs typeface="Calibri"/>
              </a:rPr>
              <a:t> </a:t>
            </a:r>
            <a:r>
              <a:rPr sz="1400" spc="5" dirty="0">
                <a:solidFill>
                  <a:schemeClr val="bg1"/>
                </a:solidFill>
                <a:latin typeface="Calibri"/>
                <a:cs typeface="Calibri"/>
              </a:rPr>
              <a:t>Thi</a:t>
            </a:r>
            <a:r>
              <a:rPr sz="1400" dirty="0">
                <a:solidFill>
                  <a:schemeClr val="bg1"/>
                </a:solidFill>
                <a:latin typeface="Calibri"/>
                <a:cs typeface="Calibri"/>
              </a:rPr>
              <a:t>s </a:t>
            </a:r>
            <a:r>
              <a:rPr sz="1400" spc="40" dirty="0">
                <a:solidFill>
                  <a:schemeClr val="bg1"/>
                </a:solidFill>
                <a:latin typeface="Calibri"/>
                <a:cs typeface="Calibri"/>
              </a:rPr>
              <a:t> </a:t>
            </a:r>
            <a:r>
              <a:rPr sz="1400" dirty="0">
                <a:solidFill>
                  <a:schemeClr val="bg1"/>
                </a:solidFill>
                <a:latin typeface="Calibri"/>
                <a:cs typeface="Calibri"/>
              </a:rPr>
              <a:t>position </a:t>
            </a:r>
            <a:r>
              <a:rPr sz="1400" spc="55" dirty="0">
                <a:solidFill>
                  <a:schemeClr val="bg1"/>
                </a:solidFill>
                <a:latin typeface="Calibri"/>
                <a:cs typeface="Calibri"/>
              </a:rPr>
              <a:t> </a:t>
            </a:r>
            <a:r>
              <a:rPr sz="1400" spc="-15" dirty="0">
                <a:solidFill>
                  <a:schemeClr val="bg1"/>
                </a:solidFill>
                <a:latin typeface="Calibri"/>
                <a:cs typeface="Calibri"/>
              </a:rPr>
              <a:t>report</a:t>
            </a:r>
            <a:r>
              <a:rPr sz="1400" spc="-10" dirty="0">
                <a:solidFill>
                  <a:schemeClr val="bg1"/>
                </a:solidFill>
                <a:latin typeface="Calibri"/>
                <a:cs typeface="Calibri"/>
              </a:rPr>
              <a:t>s</a:t>
            </a:r>
            <a:r>
              <a:rPr sz="1400" dirty="0">
                <a:solidFill>
                  <a:schemeClr val="bg1"/>
                </a:solidFill>
                <a:latin typeface="Calibri"/>
                <a:cs typeface="Calibri"/>
              </a:rPr>
              <a:t> </a:t>
            </a:r>
            <a:r>
              <a:rPr sz="1400" spc="35" dirty="0">
                <a:solidFill>
                  <a:schemeClr val="bg1"/>
                </a:solidFill>
                <a:latin typeface="Calibri"/>
                <a:cs typeface="Calibri"/>
              </a:rPr>
              <a:t> </a:t>
            </a:r>
            <a:r>
              <a:rPr sz="1400" spc="5" dirty="0">
                <a:solidFill>
                  <a:schemeClr val="bg1"/>
                </a:solidFill>
                <a:latin typeface="Calibri"/>
                <a:cs typeface="Calibri"/>
              </a:rPr>
              <a:t>t</a:t>
            </a:r>
            <a:r>
              <a:rPr sz="1400" dirty="0">
                <a:solidFill>
                  <a:schemeClr val="bg1"/>
                </a:solidFill>
                <a:latin typeface="Calibri"/>
                <a:cs typeface="Calibri"/>
              </a:rPr>
              <a:t>o </a:t>
            </a:r>
            <a:r>
              <a:rPr lang="en-GB" sz="1400" spc="45" dirty="0">
                <a:solidFill>
                  <a:schemeClr val="bg1"/>
                </a:solidFill>
                <a:latin typeface="Calibri"/>
                <a:cs typeface="Calibri"/>
              </a:rPr>
              <a:t> the Library and Archives Manager.</a:t>
            </a:r>
            <a:endParaRPr sz="1400" dirty="0">
              <a:solidFill>
                <a:schemeClr val="bg1"/>
              </a:solidFill>
              <a:latin typeface="Calibri"/>
              <a:cs typeface="Calibri"/>
            </a:endParaRPr>
          </a:p>
          <a:p>
            <a:pPr>
              <a:lnSpc>
                <a:spcPct val="100000"/>
              </a:lnSpc>
              <a:spcBef>
                <a:spcPts val="40"/>
              </a:spcBef>
            </a:pPr>
            <a:endParaRPr sz="1350" dirty="0">
              <a:solidFill>
                <a:schemeClr val="bg1"/>
              </a:solidFill>
              <a:latin typeface="Times New Roman"/>
              <a:cs typeface="Times New Roman"/>
            </a:endParaRPr>
          </a:p>
          <a:p>
            <a:pPr marL="15240" marR="5080" indent="-635" algn="just">
              <a:lnSpc>
                <a:spcPct val="107200"/>
              </a:lnSpc>
            </a:pPr>
            <a:r>
              <a:rPr sz="1400" b="1" spc="-10" dirty="0">
                <a:solidFill>
                  <a:schemeClr val="bg1"/>
                </a:solidFill>
                <a:latin typeface="Calibri"/>
                <a:cs typeface="Calibri"/>
              </a:rPr>
              <a:t>E</a:t>
            </a:r>
            <a:r>
              <a:rPr sz="1400" b="1" dirty="0">
                <a:solidFill>
                  <a:schemeClr val="bg1"/>
                </a:solidFill>
                <a:latin typeface="Calibri"/>
                <a:cs typeface="Calibri"/>
              </a:rPr>
              <a:t>li</a:t>
            </a:r>
            <a:r>
              <a:rPr sz="1400" b="1" spc="-5" dirty="0">
                <a:solidFill>
                  <a:schemeClr val="bg1"/>
                </a:solidFill>
                <a:latin typeface="Calibri"/>
                <a:cs typeface="Calibri"/>
              </a:rPr>
              <a:t>g</a:t>
            </a:r>
            <a:r>
              <a:rPr sz="1400" b="1" dirty="0">
                <a:solidFill>
                  <a:schemeClr val="bg1"/>
                </a:solidFill>
                <a:latin typeface="Calibri"/>
                <a:cs typeface="Calibri"/>
              </a:rPr>
              <a:t>i</a:t>
            </a:r>
            <a:r>
              <a:rPr sz="1400" b="1" spc="-15" dirty="0">
                <a:solidFill>
                  <a:schemeClr val="bg1"/>
                </a:solidFill>
                <a:latin typeface="Calibri"/>
                <a:cs typeface="Calibri"/>
              </a:rPr>
              <a:t>b</a:t>
            </a:r>
            <a:r>
              <a:rPr sz="1400" b="1" dirty="0">
                <a:solidFill>
                  <a:schemeClr val="bg1"/>
                </a:solidFill>
                <a:latin typeface="Calibri"/>
                <a:cs typeface="Calibri"/>
              </a:rPr>
              <a:t>ili</a:t>
            </a:r>
            <a:r>
              <a:rPr sz="1400" b="1" spc="-10" dirty="0">
                <a:solidFill>
                  <a:schemeClr val="bg1"/>
                </a:solidFill>
                <a:latin typeface="Calibri"/>
                <a:cs typeface="Calibri"/>
              </a:rPr>
              <a:t>ty</a:t>
            </a:r>
            <a:r>
              <a:rPr sz="1400" b="1" dirty="0">
                <a:solidFill>
                  <a:schemeClr val="bg1"/>
                </a:solidFill>
                <a:latin typeface="Calibri"/>
                <a:cs typeface="Calibri"/>
              </a:rPr>
              <a:t> </a:t>
            </a:r>
            <a:r>
              <a:rPr sz="1400" b="1" spc="-5" dirty="0">
                <a:solidFill>
                  <a:schemeClr val="bg1"/>
                </a:solidFill>
                <a:latin typeface="Calibri"/>
                <a:cs typeface="Calibri"/>
              </a:rPr>
              <a:t> </a:t>
            </a:r>
            <a:r>
              <a:rPr sz="1400" b="1" spc="-10" dirty="0">
                <a:solidFill>
                  <a:schemeClr val="bg1"/>
                </a:solidFill>
                <a:latin typeface="Calibri"/>
                <a:cs typeface="Calibri"/>
              </a:rPr>
              <a:t>f</a:t>
            </a:r>
            <a:r>
              <a:rPr sz="1400" b="1" spc="-5" dirty="0">
                <a:solidFill>
                  <a:schemeClr val="bg1"/>
                </a:solidFill>
                <a:latin typeface="Calibri"/>
                <a:cs typeface="Calibri"/>
              </a:rPr>
              <a:t>o</a:t>
            </a:r>
            <a:r>
              <a:rPr sz="1400" b="1" dirty="0">
                <a:solidFill>
                  <a:schemeClr val="bg1"/>
                </a:solidFill>
                <a:latin typeface="Calibri"/>
                <a:cs typeface="Calibri"/>
              </a:rPr>
              <a:t>r  </a:t>
            </a:r>
            <a:r>
              <a:rPr sz="1400" b="1" spc="-15" dirty="0">
                <a:solidFill>
                  <a:schemeClr val="bg1"/>
                </a:solidFill>
                <a:latin typeface="Calibri"/>
                <a:cs typeface="Calibri"/>
              </a:rPr>
              <a:t>Con</a:t>
            </a:r>
            <a:r>
              <a:rPr sz="1400" b="1" spc="-10" dirty="0">
                <a:solidFill>
                  <a:schemeClr val="bg1"/>
                </a:solidFill>
                <a:latin typeface="Calibri"/>
                <a:cs typeface="Calibri"/>
              </a:rPr>
              <a:t>s</a:t>
            </a:r>
            <a:r>
              <a:rPr sz="1400" b="1" dirty="0">
                <a:solidFill>
                  <a:schemeClr val="bg1"/>
                </a:solidFill>
                <a:latin typeface="Calibri"/>
                <a:cs typeface="Calibri"/>
              </a:rPr>
              <a:t>i</a:t>
            </a:r>
            <a:r>
              <a:rPr sz="1400" b="1" spc="-15" dirty="0">
                <a:solidFill>
                  <a:schemeClr val="bg1"/>
                </a:solidFill>
                <a:latin typeface="Calibri"/>
                <a:cs typeface="Calibri"/>
              </a:rPr>
              <a:t>d</a:t>
            </a:r>
            <a:r>
              <a:rPr sz="1400" b="1" spc="-5" dirty="0">
                <a:solidFill>
                  <a:schemeClr val="bg1"/>
                </a:solidFill>
                <a:latin typeface="Calibri"/>
                <a:cs typeface="Calibri"/>
              </a:rPr>
              <a:t>e</a:t>
            </a:r>
            <a:r>
              <a:rPr sz="1400" b="1" dirty="0">
                <a:solidFill>
                  <a:schemeClr val="bg1"/>
                </a:solidFill>
                <a:latin typeface="Calibri"/>
                <a:cs typeface="Calibri"/>
              </a:rPr>
              <a:t>r</a:t>
            </a:r>
            <a:r>
              <a:rPr sz="1400" b="1" spc="-15" dirty="0">
                <a:solidFill>
                  <a:schemeClr val="bg1"/>
                </a:solidFill>
                <a:latin typeface="Calibri"/>
                <a:cs typeface="Calibri"/>
              </a:rPr>
              <a:t>a</a:t>
            </a:r>
            <a:r>
              <a:rPr sz="1400" b="1" spc="-5" dirty="0">
                <a:solidFill>
                  <a:schemeClr val="bg1"/>
                </a:solidFill>
                <a:latin typeface="Calibri"/>
                <a:cs typeface="Calibri"/>
              </a:rPr>
              <a:t>t</a:t>
            </a:r>
            <a:r>
              <a:rPr sz="1400" b="1" dirty="0">
                <a:solidFill>
                  <a:schemeClr val="bg1"/>
                </a:solidFill>
                <a:latin typeface="Calibri"/>
                <a:cs typeface="Calibri"/>
              </a:rPr>
              <a:t>i</a:t>
            </a:r>
            <a:r>
              <a:rPr sz="1400" b="1" spc="-15" dirty="0">
                <a:solidFill>
                  <a:schemeClr val="bg1"/>
                </a:solidFill>
                <a:latin typeface="Calibri"/>
                <a:cs typeface="Calibri"/>
              </a:rPr>
              <a:t>o</a:t>
            </a:r>
            <a:r>
              <a:rPr sz="1400" b="1" spc="-10" dirty="0">
                <a:solidFill>
                  <a:schemeClr val="bg1"/>
                </a:solidFill>
                <a:latin typeface="Calibri"/>
                <a:cs typeface="Calibri"/>
              </a:rPr>
              <a:t>n:</a:t>
            </a:r>
            <a:r>
              <a:rPr sz="1400" b="1" dirty="0">
                <a:solidFill>
                  <a:schemeClr val="bg1"/>
                </a:solidFill>
                <a:latin typeface="Calibri"/>
                <a:cs typeface="Calibri"/>
              </a:rPr>
              <a:t>  </a:t>
            </a:r>
            <a:r>
              <a:rPr sz="1400" dirty="0">
                <a:solidFill>
                  <a:schemeClr val="bg1"/>
                </a:solidFill>
                <a:latin typeface="Calibri"/>
                <a:cs typeface="Calibri"/>
              </a:rPr>
              <a:t>Candid</a:t>
            </a:r>
            <a:r>
              <a:rPr sz="1400" spc="-10" dirty="0">
                <a:solidFill>
                  <a:schemeClr val="bg1"/>
                </a:solidFill>
                <a:latin typeface="Calibri"/>
                <a:cs typeface="Calibri"/>
              </a:rPr>
              <a:t>a</a:t>
            </a:r>
            <a:r>
              <a:rPr sz="1400" dirty="0">
                <a:solidFill>
                  <a:schemeClr val="bg1"/>
                </a:solidFill>
                <a:latin typeface="Calibri"/>
                <a:cs typeface="Calibri"/>
              </a:rPr>
              <a:t>t</a:t>
            </a:r>
            <a:r>
              <a:rPr sz="1400" spc="-10" dirty="0">
                <a:solidFill>
                  <a:schemeClr val="bg1"/>
                </a:solidFill>
                <a:latin typeface="Calibri"/>
                <a:cs typeface="Calibri"/>
              </a:rPr>
              <a:t>e</a:t>
            </a:r>
            <a:r>
              <a:rPr sz="1400" dirty="0">
                <a:solidFill>
                  <a:schemeClr val="bg1"/>
                </a:solidFill>
                <a:latin typeface="Calibri"/>
                <a:cs typeface="Calibri"/>
              </a:rPr>
              <a:t>s </a:t>
            </a:r>
            <a:r>
              <a:rPr sz="1400" spc="5" dirty="0">
                <a:solidFill>
                  <a:schemeClr val="bg1"/>
                </a:solidFill>
                <a:latin typeface="Calibri"/>
                <a:cs typeface="Calibri"/>
              </a:rPr>
              <a:t> </a:t>
            </a:r>
            <a:r>
              <a:rPr sz="1400" spc="-10" dirty="0">
                <a:solidFill>
                  <a:schemeClr val="bg1"/>
                </a:solidFill>
                <a:latin typeface="Calibri"/>
                <a:cs typeface="Calibri"/>
              </a:rPr>
              <a:t>m</a:t>
            </a:r>
            <a:r>
              <a:rPr sz="1400" dirty="0">
                <a:solidFill>
                  <a:schemeClr val="bg1"/>
                </a:solidFill>
                <a:latin typeface="Calibri"/>
                <a:cs typeface="Calibri"/>
              </a:rPr>
              <a:t>us</a:t>
            </a:r>
            <a:r>
              <a:rPr sz="1400" spc="-5" dirty="0">
                <a:solidFill>
                  <a:schemeClr val="bg1"/>
                </a:solidFill>
                <a:latin typeface="Calibri"/>
                <a:cs typeface="Calibri"/>
              </a:rPr>
              <a:t>t</a:t>
            </a:r>
            <a:r>
              <a:rPr sz="1400" dirty="0">
                <a:solidFill>
                  <a:schemeClr val="bg1"/>
                </a:solidFill>
                <a:latin typeface="Calibri"/>
                <a:cs typeface="Calibri"/>
              </a:rPr>
              <a:t> </a:t>
            </a:r>
            <a:r>
              <a:rPr sz="1400" spc="5" dirty="0">
                <a:solidFill>
                  <a:schemeClr val="bg1"/>
                </a:solidFill>
                <a:latin typeface="Calibri"/>
                <a:cs typeface="Calibri"/>
              </a:rPr>
              <a:t> </a:t>
            </a:r>
            <a:r>
              <a:rPr sz="1400" spc="-10" dirty="0">
                <a:solidFill>
                  <a:schemeClr val="bg1"/>
                </a:solidFill>
                <a:latin typeface="Calibri"/>
                <a:cs typeface="Calibri"/>
              </a:rPr>
              <a:t>be</a:t>
            </a:r>
            <a:r>
              <a:rPr sz="1400" dirty="0">
                <a:solidFill>
                  <a:schemeClr val="bg1"/>
                </a:solidFill>
                <a:latin typeface="Calibri"/>
                <a:cs typeface="Calibri"/>
              </a:rPr>
              <a:t>  le</a:t>
            </a:r>
            <a:r>
              <a:rPr sz="1400" spc="-10" dirty="0">
                <a:solidFill>
                  <a:schemeClr val="bg1"/>
                </a:solidFill>
                <a:latin typeface="Calibri"/>
                <a:cs typeface="Calibri"/>
              </a:rPr>
              <a:t>g</a:t>
            </a:r>
            <a:r>
              <a:rPr sz="1400" dirty="0">
                <a:solidFill>
                  <a:schemeClr val="bg1"/>
                </a:solidFill>
                <a:latin typeface="Calibri"/>
                <a:cs typeface="Calibri"/>
              </a:rPr>
              <a:t>ally  </a:t>
            </a:r>
            <a:r>
              <a:rPr sz="1400" spc="-10" dirty="0">
                <a:solidFill>
                  <a:schemeClr val="bg1"/>
                </a:solidFill>
                <a:latin typeface="Calibri"/>
                <a:cs typeface="Calibri"/>
              </a:rPr>
              <a:t>per</a:t>
            </a:r>
            <a:r>
              <a:rPr sz="1400" spc="-25" dirty="0">
                <a:solidFill>
                  <a:schemeClr val="bg1"/>
                </a:solidFill>
                <a:latin typeface="Calibri"/>
                <a:cs typeface="Calibri"/>
              </a:rPr>
              <a:t>m</a:t>
            </a:r>
            <a:r>
              <a:rPr sz="1400" dirty="0">
                <a:solidFill>
                  <a:schemeClr val="bg1"/>
                </a:solidFill>
                <a:latin typeface="Calibri"/>
                <a:cs typeface="Calibri"/>
              </a:rPr>
              <a:t>itt</a:t>
            </a:r>
            <a:r>
              <a:rPr sz="1400" spc="-10" dirty="0">
                <a:solidFill>
                  <a:schemeClr val="bg1"/>
                </a:solidFill>
                <a:latin typeface="Calibri"/>
                <a:cs typeface="Calibri"/>
              </a:rPr>
              <a:t>ed</a:t>
            </a:r>
            <a:r>
              <a:rPr sz="1400" dirty="0">
                <a:solidFill>
                  <a:schemeClr val="bg1"/>
                </a:solidFill>
                <a:latin typeface="Calibri"/>
                <a:cs typeface="Calibri"/>
              </a:rPr>
              <a:t>  </a:t>
            </a:r>
            <a:r>
              <a:rPr sz="1400" spc="5" dirty="0">
                <a:solidFill>
                  <a:schemeClr val="bg1"/>
                </a:solidFill>
                <a:latin typeface="Calibri"/>
                <a:cs typeface="Calibri"/>
              </a:rPr>
              <a:t>to </a:t>
            </a:r>
            <a:r>
              <a:rPr sz="1400" spc="-15" dirty="0">
                <a:solidFill>
                  <a:schemeClr val="bg1"/>
                </a:solidFill>
                <a:latin typeface="Calibri"/>
                <a:cs typeface="Calibri"/>
              </a:rPr>
              <a:t>wor</a:t>
            </a:r>
            <a:r>
              <a:rPr sz="1400" spc="-10" dirty="0">
                <a:solidFill>
                  <a:schemeClr val="bg1"/>
                </a:solidFill>
                <a:latin typeface="Calibri"/>
                <a:cs typeface="Calibri"/>
              </a:rPr>
              <a:t>k</a:t>
            </a:r>
            <a:r>
              <a:rPr sz="1400" spc="-5" dirty="0">
                <a:solidFill>
                  <a:schemeClr val="bg1"/>
                </a:solidFill>
                <a:latin typeface="Calibri"/>
                <a:cs typeface="Calibri"/>
              </a:rPr>
              <a:t> </a:t>
            </a:r>
            <a:r>
              <a:rPr sz="1400" dirty="0">
                <a:solidFill>
                  <a:schemeClr val="bg1"/>
                </a:solidFill>
                <a:latin typeface="Calibri"/>
                <a:cs typeface="Calibri"/>
              </a:rPr>
              <a:t>in</a:t>
            </a:r>
            <a:r>
              <a:rPr sz="1400" spc="-5" dirty="0">
                <a:solidFill>
                  <a:schemeClr val="bg1"/>
                </a:solidFill>
                <a:latin typeface="Calibri"/>
                <a:cs typeface="Calibri"/>
              </a:rPr>
              <a:t> </a:t>
            </a:r>
            <a:r>
              <a:rPr sz="1400" spc="-10" dirty="0">
                <a:solidFill>
                  <a:schemeClr val="bg1"/>
                </a:solidFill>
                <a:latin typeface="Calibri"/>
                <a:cs typeface="Calibri"/>
              </a:rPr>
              <a:t>Egy</a:t>
            </a:r>
            <a:r>
              <a:rPr sz="1400" dirty="0">
                <a:solidFill>
                  <a:schemeClr val="bg1"/>
                </a:solidFill>
                <a:latin typeface="Calibri"/>
                <a:cs typeface="Calibri"/>
              </a:rPr>
              <a:t>pt.</a:t>
            </a:r>
          </a:p>
          <a:p>
            <a:pPr marL="14604" algn="just">
              <a:lnSpc>
                <a:spcPct val="100000"/>
              </a:lnSpc>
              <a:spcBef>
                <a:spcPts val="910"/>
              </a:spcBef>
            </a:pPr>
            <a:r>
              <a:rPr sz="1400" b="1" spc="-15" dirty="0">
                <a:solidFill>
                  <a:schemeClr val="bg1"/>
                </a:solidFill>
                <a:latin typeface="Calibri"/>
                <a:cs typeface="Calibri"/>
              </a:rPr>
              <a:t>Closin</a:t>
            </a:r>
            <a:r>
              <a:rPr sz="1400" b="1" spc="-10" dirty="0">
                <a:solidFill>
                  <a:schemeClr val="bg1"/>
                </a:solidFill>
                <a:latin typeface="Calibri"/>
                <a:cs typeface="Calibri"/>
              </a:rPr>
              <a:t>g</a:t>
            </a:r>
            <a:r>
              <a:rPr sz="1400" b="1" spc="-20" dirty="0">
                <a:solidFill>
                  <a:schemeClr val="bg1"/>
                </a:solidFill>
                <a:latin typeface="Calibri"/>
                <a:cs typeface="Calibri"/>
              </a:rPr>
              <a:t> </a:t>
            </a:r>
            <a:r>
              <a:rPr sz="1400" b="1" spc="-15" dirty="0">
                <a:solidFill>
                  <a:schemeClr val="bg1"/>
                </a:solidFill>
                <a:latin typeface="Calibri"/>
                <a:cs typeface="Calibri"/>
              </a:rPr>
              <a:t>dat</a:t>
            </a:r>
            <a:r>
              <a:rPr sz="1400" b="1" spc="-10" dirty="0">
                <a:solidFill>
                  <a:schemeClr val="bg1"/>
                </a:solidFill>
                <a:latin typeface="Calibri"/>
                <a:cs typeface="Calibri"/>
              </a:rPr>
              <a:t>e</a:t>
            </a:r>
            <a:r>
              <a:rPr sz="1400" b="1" spc="-25" dirty="0">
                <a:solidFill>
                  <a:schemeClr val="bg1"/>
                </a:solidFill>
                <a:latin typeface="Calibri"/>
                <a:cs typeface="Calibri"/>
              </a:rPr>
              <a:t> </a:t>
            </a:r>
            <a:r>
              <a:rPr sz="1400" b="1" spc="-10" dirty="0">
                <a:solidFill>
                  <a:schemeClr val="bg1"/>
                </a:solidFill>
                <a:latin typeface="Calibri"/>
                <a:cs typeface="Calibri"/>
              </a:rPr>
              <a:t>fo</a:t>
            </a:r>
            <a:r>
              <a:rPr sz="1400" b="1" dirty="0">
                <a:solidFill>
                  <a:schemeClr val="bg1"/>
                </a:solidFill>
                <a:latin typeface="Calibri"/>
                <a:cs typeface="Calibri"/>
              </a:rPr>
              <a:t>r </a:t>
            </a:r>
            <a:r>
              <a:rPr sz="1400" b="1" spc="-15" dirty="0">
                <a:solidFill>
                  <a:schemeClr val="bg1"/>
                </a:solidFill>
                <a:latin typeface="Calibri"/>
                <a:cs typeface="Calibri"/>
              </a:rPr>
              <a:t>applicatio</a:t>
            </a:r>
            <a:r>
              <a:rPr sz="1400" b="1" spc="-10" dirty="0">
                <a:solidFill>
                  <a:schemeClr val="bg1"/>
                </a:solidFill>
                <a:latin typeface="Calibri"/>
                <a:cs typeface="Calibri"/>
              </a:rPr>
              <a:t>n</a:t>
            </a:r>
            <a:r>
              <a:rPr sz="1400" b="1" spc="-50" dirty="0">
                <a:solidFill>
                  <a:schemeClr val="bg1"/>
                </a:solidFill>
                <a:latin typeface="Calibri"/>
                <a:cs typeface="Calibri"/>
              </a:rPr>
              <a:t> </a:t>
            </a:r>
            <a:r>
              <a:rPr sz="1400" b="1" spc="-10" dirty="0">
                <a:solidFill>
                  <a:schemeClr val="bg1"/>
                </a:solidFill>
                <a:latin typeface="Calibri"/>
                <a:cs typeface="Calibri"/>
              </a:rPr>
              <a:t>to</a:t>
            </a:r>
            <a:r>
              <a:rPr sz="1400" b="1" spc="-25" dirty="0">
                <a:solidFill>
                  <a:schemeClr val="bg1"/>
                </a:solidFill>
                <a:latin typeface="Calibri"/>
                <a:cs typeface="Calibri"/>
              </a:rPr>
              <a:t> </a:t>
            </a:r>
            <a:r>
              <a:rPr sz="1400" b="1" spc="-5" dirty="0">
                <a:solidFill>
                  <a:schemeClr val="bg1"/>
                </a:solidFill>
                <a:latin typeface="Calibri"/>
                <a:cs typeface="Calibri"/>
              </a:rPr>
              <a:t>b</a:t>
            </a:r>
            <a:r>
              <a:rPr sz="1400" b="1" dirty="0">
                <a:solidFill>
                  <a:schemeClr val="bg1"/>
                </a:solidFill>
                <a:latin typeface="Calibri"/>
                <a:cs typeface="Calibri"/>
              </a:rPr>
              <a:t>e</a:t>
            </a:r>
            <a:r>
              <a:rPr sz="1400" b="1" spc="-20" dirty="0">
                <a:solidFill>
                  <a:schemeClr val="bg1"/>
                </a:solidFill>
                <a:latin typeface="Calibri"/>
                <a:cs typeface="Calibri"/>
              </a:rPr>
              <a:t> </a:t>
            </a:r>
            <a:r>
              <a:rPr sz="1400" b="1" spc="-10" dirty="0">
                <a:solidFill>
                  <a:schemeClr val="bg1"/>
                </a:solidFill>
                <a:latin typeface="Calibri"/>
                <a:cs typeface="Calibri"/>
              </a:rPr>
              <a:t>considered</a:t>
            </a:r>
            <a:r>
              <a:rPr sz="1400" b="1" spc="-5" dirty="0">
                <a:solidFill>
                  <a:schemeClr val="bg1"/>
                </a:solidFill>
                <a:latin typeface="Calibri"/>
                <a:cs typeface="Calibri"/>
              </a:rPr>
              <a:t> </a:t>
            </a:r>
            <a:r>
              <a:rPr sz="1400" b="1" dirty="0">
                <a:solidFill>
                  <a:schemeClr val="bg1"/>
                </a:solidFill>
                <a:latin typeface="Calibri"/>
                <a:cs typeface="Calibri"/>
              </a:rPr>
              <a:t>is</a:t>
            </a:r>
            <a:r>
              <a:rPr sz="1400" b="1" spc="-5" dirty="0">
                <a:solidFill>
                  <a:schemeClr val="bg1"/>
                </a:solidFill>
                <a:latin typeface="Calibri"/>
                <a:cs typeface="Calibri"/>
              </a:rPr>
              <a:t>:</a:t>
            </a:r>
            <a:r>
              <a:rPr lang="en-US" sz="1400" b="1" spc="-5" dirty="0">
                <a:solidFill>
                  <a:schemeClr val="bg1"/>
                </a:solidFill>
                <a:latin typeface="Calibri"/>
                <a:cs typeface="Calibri"/>
              </a:rPr>
              <a:t> 10 August 2024</a:t>
            </a:r>
            <a:endParaRPr sz="1400" dirty="0">
              <a:solidFill>
                <a:schemeClr val="bg1"/>
              </a:solidFill>
              <a:latin typeface="Calibri"/>
              <a:cs typeface="Calibri"/>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4</a:t>
            </a:fld>
            <a:endParaRPr spc="-10" dirty="0"/>
          </a:p>
        </p:txBody>
      </p:sp>
      <p:pic>
        <p:nvPicPr>
          <p:cNvPr id="9" name="Picture 8" descr="A black and white logo&#10;&#10;Description automatically generated with low confidence">
            <a:extLst>
              <a:ext uri="{FF2B5EF4-FFF2-40B4-BE49-F238E27FC236}">
                <a16:creationId xmlns:a16="http://schemas.microsoft.com/office/drawing/2014/main" id="{206E346D-D213-0A85-A1D0-15BDF532530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3453" b="29768"/>
          <a:stretch/>
        </p:blipFill>
        <p:spPr>
          <a:xfrm>
            <a:off x="0" y="13191"/>
            <a:ext cx="4227132" cy="109753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TotalTime>
  <Words>724</Words>
  <Application>Microsoft Office PowerPoint</Application>
  <PresentationFormat>On-screen Show (4:3)</PresentationFormat>
  <Paragraphs>55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Mirna Dimitrie</dc:creator>
  <cp:lastModifiedBy>Nahla Abdel Zaher</cp:lastModifiedBy>
  <cp:revision>11</cp:revision>
  <dcterms:created xsi:type="dcterms:W3CDTF">2021-06-06T09:38:28Z</dcterms:created>
  <dcterms:modified xsi:type="dcterms:W3CDTF">2024-07-31T10:30:09Z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2020-09-22T00:00:00Z</vt:filetime>
  </property>
  <property fmtid="{D5CDD505-2E9C-101B-9397-08002B2CF9AE}" pid="3" name="LastSaved">
    <vt:filetime>2021-06-06T00:00:00Z</vt:filetime>
  </property>
</Properties>
</file>